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gif" ContentType="image/gif"/>
  <Default Extension="jpg" ContentType="image/jp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48"/>
  </p:notesMasterIdLst>
  <p:sldIdLst>
    <p:sldId id="257" r:id="rId5"/>
    <p:sldId id="414" r:id="rId6"/>
    <p:sldId id="419" r:id="rId7"/>
    <p:sldId id="302" r:id="rId8"/>
    <p:sldId id="370" r:id="rId9"/>
    <p:sldId id="260" r:id="rId10"/>
    <p:sldId id="303" r:id="rId11"/>
    <p:sldId id="307" r:id="rId12"/>
    <p:sldId id="410" r:id="rId13"/>
    <p:sldId id="380" r:id="rId14"/>
    <p:sldId id="315" r:id="rId15"/>
    <p:sldId id="316" r:id="rId16"/>
    <p:sldId id="318" r:id="rId17"/>
    <p:sldId id="299" r:id="rId18"/>
    <p:sldId id="411" r:id="rId19"/>
    <p:sldId id="421" r:id="rId20"/>
    <p:sldId id="320" r:id="rId21"/>
    <p:sldId id="412" r:id="rId22"/>
    <p:sldId id="324" r:id="rId23"/>
    <p:sldId id="322" r:id="rId24"/>
    <p:sldId id="390" r:id="rId25"/>
    <p:sldId id="392" r:id="rId26"/>
    <p:sldId id="308" r:id="rId27"/>
    <p:sldId id="325" r:id="rId28"/>
    <p:sldId id="326" r:id="rId29"/>
    <p:sldId id="265" r:id="rId30"/>
    <p:sldId id="258" r:id="rId31"/>
    <p:sldId id="266" r:id="rId32"/>
    <p:sldId id="269" r:id="rId33"/>
    <p:sldId id="270" r:id="rId34"/>
    <p:sldId id="272" r:id="rId35"/>
    <p:sldId id="273" r:id="rId36"/>
    <p:sldId id="279" r:id="rId37"/>
    <p:sldId id="420" r:id="rId38"/>
    <p:sldId id="282" r:id="rId39"/>
    <p:sldId id="287" r:id="rId40"/>
    <p:sldId id="291" r:id="rId41"/>
    <p:sldId id="292" r:id="rId42"/>
    <p:sldId id="415" r:id="rId43"/>
    <p:sldId id="296" r:id="rId44"/>
    <p:sldId id="297" r:id="rId45"/>
    <p:sldId id="300" r:id="rId46"/>
    <p:sldId id="329" r:id="rId47"/>
  </p:sldIdLst>
  <p:sldSz cx="17340263"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521415D9-36F7-43E2-AB2F-B90AF26B5E84}">
      <p14:sectionLst xmlns:p14="http://schemas.microsoft.com/office/powerpoint/2010/main">
        <p14:section name="Default Section" id="{26BAFA0B-07C8-4EE2-BF91-F7F05DBBE52E}">
          <p14:sldIdLst>
            <p14:sldId id="257"/>
            <p14:sldId id="414"/>
            <p14:sldId id="419"/>
            <p14:sldId id="302"/>
            <p14:sldId id="370"/>
            <p14:sldId id="260"/>
            <p14:sldId id="303"/>
            <p14:sldId id="307"/>
            <p14:sldId id="410"/>
            <p14:sldId id="380"/>
            <p14:sldId id="315"/>
            <p14:sldId id="316"/>
            <p14:sldId id="318"/>
            <p14:sldId id="299"/>
            <p14:sldId id="411"/>
            <p14:sldId id="421"/>
            <p14:sldId id="320"/>
            <p14:sldId id="412"/>
            <p14:sldId id="324"/>
            <p14:sldId id="322"/>
            <p14:sldId id="390"/>
            <p14:sldId id="392"/>
            <p14:sldId id="308"/>
            <p14:sldId id="325"/>
            <p14:sldId id="326"/>
            <p14:sldId id="265"/>
            <p14:sldId id="258"/>
            <p14:sldId id="266"/>
            <p14:sldId id="269"/>
            <p14:sldId id="270"/>
            <p14:sldId id="272"/>
            <p14:sldId id="273"/>
            <p14:sldId id="279"/>
            <p14:sldId id="420"/>
            <p14:sldId id="282"/>
            <p14:sldId id="287"/>
            <p14:sldId id="291"/>
            <p14:sldId id="292"/>
            <p14:sldId id="415"/>
            <p14:sldId id="296"/>
            <p14:sldId id="297"/>
            <p14:sldId id="300"/>
            <p14:sldId id="329"/>
          </p14:sldIdLst>
        </p14:section>
      </p14:sectionLst>
    </p:ext>
    <p:ext uri="{EFAFB233-063F-42B5-8137-9DF3F51BA10A}">
      <p15:sldGuideLst xmlns:p15="http://schemas.microsoft.com/office/powerpoint/2012/main">
        <p15:guide id="1" pos="5462" userDrawn="1">
          <p15:clr>
            <a:srgbClr val="A4A3A4"/>
          </p15:clr>
        </p15:guide>
        <p15:guide id="2" orient="horz" pos="31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92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176" autoAdjust="0"/>
    <p:restoredTop sz="63860" autoAdjust="0"/>
  </p:normalViewPr>
  <p:slideViewPr>
    <p:cSldViewPr snapToGrid="0" snapToObjects="1">
      <p:cViewPr>
        <p:scale>
          <a:sx n="50" d="100"/>
          <a:sy n="50" d="100"/>
        </p:scale>
        <p:origin x="750" y="6"/>
      </p:cViewPr>
      <p:guideLst>
        <p:guide pos="5462"/>
        <p:guide orient="horz" pos="31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media/image1.png>
</file>

<file path=ppt/media/image10.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gif>
</file>

<file path=ppt/media/image27.png>
</file>

<file path=ppt/media/image28.png>
</file>

<file path=ppt/media/image29.png>
</file>

<file path=ppt/media/image3.png>
</file>

<file path=ppt/media/image30.png>
</file>

<file path=ppt/media/image31.jpg>
</file>

<file path=ppt/media/image32.jpg>
</file>

<file path=ppt/media/image33.jpg>
</file>

<file path=ppt/media/image34.pn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png>
</file>

<file path=ppt/media/image46.png>
</file>

<file path=ppt/media/image47.png>
</file>

<file path=ppt/media/image48.png>
</file>

<file path=ppt/media/image49.jpg>
</file>

<file path=ppt/media/image5.png>
</file>

<file path=ppt/media/image50.png>
</file>

<file path=ppt/media/image51.png>
</file>

<file path=ppt/media/image52.png>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381000" y="685800"/>
            <a:ext cx="6096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403856619"/>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en.wikipedia.org/wiki/Connectivity_(graph_theory)"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s://en.wikipedia.org/wiki/Cut_(graph_theory)"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601883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2FC2EF-92E2-4D7A-BD80-FC03BCD362A9}" type="slidenum">
              <a:rPr lang="en-US" smtClean="0"/>
              <a:t>15</a:t>
            </a:fld>
            <a:endParaRPr lang="en-US"/>
          </a:p>
        </p:txBody>
      </p:sp>
    </p:spTree>
    <p:extLst>
      <p:ext uri="{BB962C8B-B14F-4D97-AF65-F5344CB8AC3E}">
        <p14:creationId xmlns:p14="http://schemas.microsoft.com/office/powerpoint/2010/main" val="28730177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Cities are the largest and probably among the most complex networks created by human beings. The key purpose of built city elements (such as streets, places, and buildings) is to create the spaces and interconnections that people can use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GB" dirty="0">
                <a:solidFill>
                  <a:schemeClr val="tx1"/>
                </a:solidFill>
                <a:cs typeface="Helvetica"/>
              </a:rPr>
              <a:t>Urban morphology organizes human activities and reflects design</a:t>
            </a:r>
          </a:p>
          <a:p>
            <a:endParaRPr lang="en-US" dirty="0"/>
          </a:p>
          <a:p>
            <a:endParaRPr lang="en-GB" dirty="0"/>
          </a:p>
          <a:p>
            <a:r>
              <a:rPr lang="en-US" dirty="0"/>
              <a:t>Studies of urban networks have a long history. In many aspects, they differ substantially from other complex networks found in the real world and call for an alternative method of analysis.</a:t>
            </a:r>
          </a:p>
          <a:p>
            <a:r>
              <a:rPr lang="en-US" dirty="0"/>
              <a:t>centrality, circuity, traversal, hierarchy, typology and evolution</a:t>
            </a:r>
          </a:p>
          <a:p>
            <a:endParaRPr lang="en-US" dirty="0"/>
          </a:p>
          <a:p>
            <a:r>
              <a:rPr lang="en-US" dirty="0"/>
              <a:t>Prominent design paradigms today, such as Smart Growth and the New Urbanism, frequently speak both directly and indirectly to complexity and notions of complex systems</a:t>
            </a:r>
          </a:p>
          <a:p>
            <a:r>
              <a:rPr lang="en-US" dirty="0"/>
              <a:t>despite typically being nonplanar in reality—to </a:t>
            </a:r>
            <a:r>
              <a:rPr lang="en-US" b="1" dirty="0"/>
              <a:t>simplify real-world complexity </a:t>
            </a:r>
            <a:r>
              <a:rPr lang="en-US" dirty="0"/>
              <a:t>and make certain analyses tractable. This</a:t>
            </a:r>
          </a:p>
          <a:p>
            <a:endParaRPr lang="en-US" dirty="0"/>
          </a:p>
          <a:p>
            <a:r>
              <a:rPr lang="en-US" dirty="0"/>
              <a:t>Accessibility is a useful measure of urban design outcomes (and transportation/land use) related to network analysis.</a:t>
            </a:r>
          </a:p>
          <a:p>
            <a:r>
              <a:rPr lang="en-US" dirty="0"/>
              <a:t> It concerns proximity, mobility, and social interaction within the public sphere</a:t>
            </a:r>
          </a:p>
        </p:txBody>
      </p:sp>
      <p:sp>
        <p:nvSpPr>
          <p:cNvPr id="4" name="Slide Number Placeholder 3"/>
          <p:cNvSpPr>
            <a:spLocks noGrp="1"/>
          </p:cNvSpPr>
          <p:nvPr>
            <p:ph type="sldNum" sz="quarter" idx="10"/>
          </p:nvPr>
        </p:nvSpPr>
        <p:spPr/>
        <p:txBody>
          <a:bodyPr/>
          <a:lstStyle/>
          <a:p>
            <a:fld id="{FC2FC2EF-92E2-4D7A-BD80-FC03BCD362A9}" type="slidenum">
              <a:rPr lang="en-US" smtClean="0"/>
              <a:t>17</a:t>
            </a:fld>
            <a:endParaRPr lang="en-US"/>
          </a:p>
        </p:txBody>
      </p:sp>
    </p:spTree>
    <p:extLst>
      <p:ext uri="{BB962C8B-B14F-4D97-AF65-F5344CB8AC3E}">
        <p14:creationId xmlns:p14="http://schemas.microsoft.com/office/powerpoint/2010/main" val="27035809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street networks, their structural complexity (emphasizing density, connectedness, and resilience), and how planning eras and design paradigms shape them. Interventions into a complex system often have unpredictable outcomes, even if the intervention is minor, as effects compound or dampen nonlinearly over time. </a:t>
            </a:r>
            <a:endParaRPr lang="en-GB" dirty="0"/>
          </a:p>
        </p:txBody>
      </p:sp>
      <p:sp>
        <p:nvSpPr>
          <p:cNvPr id="4" name="Slide Number Placeholder 3"/>
          <p:cNvSpPr>
            <a:spLocks noGrp="1"/>
          </p:cNvSpPr>
          <p:nvPr>
            <p:ph type="sldNum" sz="quarter" idx="5"/>
          </p:nvPr>
        </p:nvSpPr>
        <p:spPr/>
        <p:txBody>
          <a:bodyPr/>
          <a:lstStyle/>
          <a:p>
            <a:fld id="{3E0C024E-58F2-4228-A029-FF4C6E03E01B}" type="slidenum">
              <a:rPr lang="en-US" smtClean="0"/>
              <a:t>18</a:t>
            </a:fld>
            <a:endParaRPr lang="en-US"/>
          </a:p>
        </p:txBody>
      </p:sp>
    </p:spTree>
    <p:extLst>
      <p:ext uri="{BB962C8B-B14F-4D97-AF65-F5344CB8AC3E}">
        <p14:creationId xmlns:p14="http://schemas.microsoft.com/office/powerpoint/2010/main" val="2786298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2FC2EF-92E2-4D7A-BD80-FC03BCD362A9}" type="slidenum">
              <a:rPr lang="en-US" smtClean="0"/>
              <a:t>19</a:t>
            </a:fld>
            <a:endParaRPr lang="en-US"/>
          </a:p>
        </p:txBody>
      </p:sp>
    </p:spTree>
    <p:extLst>
      <p:ext uri="{BB962C8B-B14F-4D97-AF65-F5344CB8AC3E}">
        <p14:creationId xmlns:p14="http://schemas.microsoft.com/office/powerpoint/2010/main" val="2302875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2FC2EF-92E2-4D7A-BD80-FC03BCD362A9}" type="slidenum">
              <a:rPr lang="en-US" smtClean="0"/>
              <a:t>20</a:t>
            </a:fld>
            <a:endParaRPr lang="en-US"/>
          </a:p>
        </p:txBody>
      </p:sp>
    </p:spTree>
    <p:extLst>
      <p:ext uri="{BB962C8B-B14F-4D97-AF65-F5344CB8AC3E}">
        <p14:creationId xmlns:p14="http://schemas.microsoft.com/office/powerpoint/2010/main" val="37951617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2FC2EF-92E2-4D7A-BD80-FC03BCD362A9}" type="slidenum">
              <a:rPr lang="en-US" smtClean="0"/>
              <a:t>22</a:t>
            </a:fld>
            <a:endParaRPr lang="en-US"/>
          </a:p>
        </p:txBody>
      </p:sp>
    </p:spTree>
    <p:extLst>
      <p:ext uri="{BB962C8B-B14F-4D97-AF65-F5344CB8AC3E}">
        <p14:creationId xmlns:p14="http://schemas.microsoft.com/office/powerpoint/2010/main" val="41484285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Betweenness centrality</a:t>
            </a:r>
            <a:r>
              <a:rPr lang="en-US" sz="1200" b="0" i="0" kern="1200" dirty="0">
                <a:solidFill>
                  <a:schemeClr val="tx1"/>
                </a:solidFill>
                <a:effectLst/>
                <a:latin typeface="+mn-lt"/>
                <a:ea typeface="+mn-ea"/>
                <a:cs typeface="+mn-cs"/>
              </a:rPr>
              <a:t> is related to a network's </a:t>
            </a:r>
            <a:r>
              <a:rPr lang="en-US" sz="1200" b="0" i="0" u="none" strike="noStrike" kern="1200" dirty="0">
                <a:solidFill>
                  <a:schemeClr val="tx1"/>
                </a:solidFill>
                <a:effectLst/>
                <a:latin typeface="+mn-lt"/>
                <a:ea typeface="+mn-ea"/>
                <a:cs typeface="+mn-cs"/>
                <a:hlinkClick r:id="rId3" tooltip="Connectivity (graph theory)"/>
              </a:rPr>
              <a:t>connectivity</a:t>
            </a:r>
            <a:r>
              <a:rPr lang="en-US" sz="1200" b="0" i="0" kern="1200" dirty="0">
                <a:solidFill>
                  <a:schemeClr val="tx1"/>
                </a:solidFill>
                <a:effectLst/>
                <a:latin typeface="+mn-lt"/>
                <a:ea typeface="+mn-ea"/>
                <a:cs typeface="+mn-cs"/>
              </a:rPr>
              <a:t>, in so much as high betweenness vertices have the potential to disconnect graphs if removed (see </a:t>
            </a:r>
            <a:r>
              <a:rPr lang="en-US" sz="1200" b="0" i="0" u="none" strike="noStrike" kern="1200" dirty="0">
                <a:solidFill>
                  <a:schemeClr val="tx1"/>
                </a:solidFill>
                <a:effectLst/>
                <a:latin typeface="+mn-lt"/>
                <a:ea typeface="+mn-ea"/>
                <a:cs typeface="+mn-cs"/>
                <a:hlinkClick r:id="rId4" tooltip="Cut (graph theory)"/>
              </a:rPr>
              <a:t>cut set</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dirty="0"/>
              <a:t>A node’s clustering coefficient represents the ratio between its neighbors’ links and the maximum number of links that could exist between them (</a:t>
            </a:r>
            <a:r>
              <a:rPr lang="en-US" dirty="0" err="1"/>
              <a:t>Opsahl</a:t>
            </a:r>
            <a:r>
              <a:rPr lang="en-US" dirty="0"/>
              <a:t> and </a:t>
            </a:r>
            <a:r>
              <a:rPr lang="en-US" dirty="0" err="1"/>
              <a:t>Panzarasa</a:t>
            </a:r>
            <a:r>
              <a:rPr lang="en-US" dirty="0"/>
              <a:t> 2009)</a:t>
            </a:r>
            <a:endParaRPr lang="en-GB" dirty="0"/>
          </a:p>
        </p:txBody>
      </p:sp>
      <p:sp>
        <p:nvSpPr>
          <p:cNvPr id="4" name="Slide Number Placeholder 3"/>
          <p:cNvSpPr>
            <a:spLocks noGrp="1"/>
          </p:cNvSpPr>
          <p:nvPr>
            <p:ph type="sldNum" sz="quarter" idx="5"/>
          </p:nvPr>
        </p:nvSpPr>
        <p:spPr/>
        <p:txBody>
          <a:bodyPr/>
          <a:lstStyle/>
          <a:p>
            <a:fld id="{3E0C024E-58F2-4228-A029-FF4C6E03E01B}" type="slidenum">
              <a:rPr lang="en-US" smtClean="0"/>
              <a:t>24</a:t>
            </a:fld>
            <a:endParaRPr lang="en-US"/>
          </a:p>
        </p:txBody>
      </p:sp>
    </p:spTree>
    <p:extLst>
      <p:ext uri="{BB962C8B-B14F-4D97-AF65-F5344CB8AC3E}">
        <p14:creationId xmlns:p14="http://schemas.microsoft.com/office/powerpoint/2010/main" val="25796123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GB" sz="2400" dirty="0">
                <a:solidFill>
                  <a:schemeClr val="tx1"/>
                </a:solidFill>
                <a:latin typeface="Bahnschrift Condensed" panose="020B0502040204020203" pitchFamily="34" charset="0"/>
                <a:cs typeface="Arial MT"/>
              </a:rPr>
              <a:t>OSM</a:t>
            </a:r>
            <a:r>
              <a:rPr lang="en-GB" sz="2400" spc="-9" dirty="0">
                <a:solidFill>
                  <a:schemeClr val="tx1"/>
                </a:solidFill>
                <a:latin typeface="Bahnschrift Condensed" panose="020B0502040204020203" pitchFamily="34" charset="0"/>
                <a:cs typeface="Arial MT"/>
              </a:rPr>
              <a:t> </a:t>
            </a:r>
            <a:r>
              <a:rPr lang="en-GB" sz="2400" spc="-4" dirty="0">
                <a:solidFill>
                  <a:schemeClr val="tx1"/>
                </a:solidFill>
                <a:latin typeface="Bahnschrift Condensed" panose="020B0502040204020203" pitchFamily="34" charset="0"/>
                <a:cs typeface="Arial MT"/>
              </a:rPr>
              <a:t>data </a:t>
            </a:r>
            <a:r>
              <a:rPr lang="en-GB" sz="2400" dirty="0">
                <a:solidFill>
                  <a:schemeClr val="tx1"/>
                </a:solidFill>
                <a:latin typeface="Bahnschrift Condensed" panose="020B0502040204020203" pitchFamily="34" charset="0"/>
                <a:cs typeface="Arial MT"/>
              </a:rPr>
              <a:t>consists</a:t>
            </a:r>
            <a:r>
              <a:rPr lang="en-GB" sz="2400" spc="-9" dirty="0">
                <a:solidFill>
                  <a:schemeClr val="tx1"/>
                </a:solidFill>
                <a:latin typeface="Bahnschrift Condensed" panose="020B0502040204020203" pitchFamily="34" charset="0"/>
                <a:cs typeface="Arial MT"/>
              </a:rPr>
              <a:t> </a:t>
            </a:r>
            <a:r>
              <a:rPr lang="en-GB" sz="2400" dirty="0">
                <a:solidFill>
                  <a:schemeClr val="tx1"/>
                </a:solidFill>
                <a:latin typeface="Bahnschrift Condensed" panose="020B0502040204020203" pitchFamily="34" charset="0"/>
                <a:cs typeface="Arial MT"/>
              </a:rPr>
              <a:t>generally</a:t>
            </a:r>
            <a:r>
              <a:rPr lang="en-GB" sz="2400" spc="-4" dirty="0">
                <a:solidFill>
                  <a:schemeClr val="tx1"/>
                </a:solidFill>
                <a:latin typeface="Bahnschrift Condensed" panose="020B0502040204020203" pitchFamily="34" charset="0"/>
                <a:cs typeface="Arial MT"/>
              </a:rPr>
              <a:t> </a:t>
            </a:r>
            <a:r>
              <a:rPr lang="en-GB" sz="2400" dirty="0">
                <a:solidFill>
                  <a:schemeClr val="tx1"/>
                </a:solidFill>
                <a:latin typeface="Bahnschrift Condensed" panose="020B0502040204020203" pitchFamily="34" charset="0"/>
                <a:cs typeface="Arial MT"/>
              </a:rPr>
              <a:t>of</a:t>
            </a:r>
            <a:r>
              <a:rPr lang="en-GB" sz="2400" spc="-4" dirty="0">
                <a:solidFill>
                  <a:schemeClr val="tx1"/>
                </a:solidFill>
                <a:latin typeface="Bahnschrift Condensed" panose="020B0502040204020203" pitchFamily="34" charset="0"/>
                <a:cs typeface="Arial MT"/>
              </a:rPr>
              <a:t> </a:t>
            </a:r>
            <a:r>
              <a:rPr lang="en-GB" sz="2400" dirty="0">
                <a:solidFill>
                  <a:schemeClr val="tx1"/>
                </a:solidFill>
                <a:latin typeface="Bahnschrift Condensed" panose="020B0502040204020203" pitchFamily="34" charset="0"/>
                <a:cs typeface="Arial MT"/>
              </a:rPr>
              <a:t>graphs:</a:t>
            </a:r>
            <a:r>
              <a:rPr lang="en-GB" sz="2400" spc="-13" dirty="0">
                <a:solidFill>
                  <a:schemeClr val="tx1"/>
                </a:solidFill>
                <a:latin typeface="Bahnschrift Condensed" panose="020B0502040204020203" pitchFamily="34" charset="0"/>
                <a:cs typeface="Arial MT"/>
              </a:rPr>
              <a:t> </a:t>
            </a:r>
            <a:r>
              <a:rPr lang="en-GB" sz="2400" dirty="0" err="1">
                <a:solidFill>
                  <a:schemeClr val="tx1"/>
                </a:solidFill>
                <a:latin typeface="Bahnschrift Condensed" panose="020B0502040204020203" pitchFamily="34" charset="0"/>
                <a:cs typeface="Arial MT"/>
              </a:rPr>
              <a:t>nodes+links</a:t>
            </a:r>
            <a:endParaRPr lang="en-GB" sz="2400" dirty="0">
              <a:solidFill>
                <a:schemeClr val="tx1"/>
              </a:solidFill>
              <a:latin typeface="Bahnschrift Condensed" panose="020B0502040204020203" pitchFamily="34" charset="0"/>
              <a:cs typeface="Arial MT"/>
            </a:endParaRPr>
          </a:p>
          <a:p>
            <a:endParaRPr lang="en-GB" dirty="0"/>
          </a:p>
        </p:txBody>
      </p:sp>
    </p:spTree>
    <p:extLst>
      <p:ext uri="{BB962C8B-B14F-4D97-AF65-F5344CB8AC3E}">
        <p14:creationId xmlns:p14="http://schemas.microsoft.com/office/powerpoint/2010/main" val="6207254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pc="-4" dirty="0">
                <a:solidFill>
                  <a:schemeClr val="tx1"/>
                </a:solidFill>
              </a:rPr>
              <a:t>=</a:t>
            </a:r>
            <a:r>
              <a:rPr lang="en-GB" dirty="0">
                <a:solidFill>
                  <a:schemeClr val="tx1"/>
                </a:solidFill>
              </a:rPr>
              <a:t> </a:t>
            </a:r>
            <a:r>
              <a:rPr lang="en-GB" spc="-4" dirty="0">
                <a:solidFill>
                  <a:schemeClr val="tx1"/>
                </a:solidFill>
              </a:rPr>
              <a:t>any</a:t>
            </a:r>
            <a:r>
              <a:rPr lang="en-GB" dirty="0">
                <a:solidFill>
                  <a:schemeClr val="tx1"/>
                </a:solidFill>
              </a:rPr>
              <a:t> </a:t>
            </a:r>
            <a:r>
              <a:rPr lang="en-GB" spc="-4" dirty="0">
                <a:solidFill>
                  <a:schemeClr val="tx1"/>
                </a:solidFill>
              </a:rPr>
              <a:t>road</a:t>
            </a:r>
            <a:r>
              <a:rPr lang="en-GB" dirty="0">
                <a:solidFill>
                  <a:schemeClr val="tx1"/>
                </a:solidFill>
              </a:rPr>
              <a:t> </a:t>
            </a:r>
            <a:r>
              <a:rPr lang="en-GB" spc="-4" dirty="0">
                <a:solidFill>
                  <a:schemeClr val="tx1"/>
                </a:solidFill>
              </a:rPr>
              <a:t>or</a:t>
            </a:r>
            <a:r>
              <a:rPr lang="en-GB" dirty="0">
                <a:solidFill>
                  <a:schemeClr val="tx1"/>
                </a:solidFill>
              </a:rPr>
              <a:t> </a:t>
            </a:r>
            <a:r>
              <a:rPr lang="en-GB" spc="-4" dirty="0">
                <a:solidFill>
                  <a:schemeClr val="tx1"/>
                </a:solidFill>
              </a:rPr>
              <a:t>way</a:t>
            </a:r>
            <a:r>
              <a:rPr lang="en-GB" dirty="0">
                <a:solidFill>
                  <a:schemeClr val="tx1"/>
                </a:solidFill>
              </a:rPr>
              <a:t> </a:t>
            </a:r>
            <a:r>
              <a:rPr lang="en-GB" spc="-4" dirty="0">
                <a:solidFill>
                  <a:schemeClr val="tx1"/>
                </a:solidFill>
              </a:rPr>
              <a:t>for</a:t>
            </a:r>
            <a:r>
              <a:rPr lang="en-GB" dirty="0">
                <a:solidFill>
                  <a:schemeClr val="tx1"/>
                </a:solidFill>
              </a:rPr>
              <a:t> </a:t>
            </a:r>
            <a:r>
              <a:rPr lang="en-GB" spc="-4" dirty="0">
                <a:solidFill>
                  <a:schemeClr val="tx1"/>
                </a:solidFill>
              </a:rPr>
              <a:t>any</a:t>
            </a:r>
            <a:r>
              <a:rPr lang="en-GB" dirty="0">
                <a:solidFill>
                  <a:schemeClr val="tx1"/>
                </a:solidFill>
              </a:rPr>
              <a:t> </a:t>
            </a:r>
            <a:r>
              <a:rPr lang="en-GB" spc="-4" dirty="0">
                <a:solidFill>
                  <a:schemeClr val="tx1"/>
                </a:solidFill>
              </a:rPr>
              <a:t>non-rail</a:t>
            </a:r>
            <a:r>
              <a:rPr lang="en-GB" dirty="0">
                <a:solidFill>
                  <a:schemeClr val="tx1"/>
                </a:solidFill>
              </a:rPr>
              <a:t> </a:t>
            </a:r>
            <a:r>
              <a:rPr lang="en-GB" spc="-4" dirty="0">
                <a:solidFill>
                  <a:schemeClr val="tx1"/>
                </a:solidFill>
              </a:rPr>
              <a:t>transport</a:t>
            </a:r>
            <a:endParaRPr lang="en-GB" dirty="0"/>
          </a:p>
        </p:txBody>
      </p:sp>
    </p:spTree>
    <p:extLst>
      <p:ext uri="{BB962C8B-B14F-4D97-AF65-F5344CB8AC3E}">
        <p14:creationId xmlns:p14="http://schemas.microsoft.com/office/powerpoint/2010/main" val="36357118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204344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GB" dirty="0"/>
              <a:t>21</a:t>
            </a:r>
            <a:r>
              <a:rPr lang="en-GB" baseline="30000" dirty="0"/>
              <a:t>st</a:t>
            </a:r>
            <a:r>
              <a:rPr lang="en-GB" dirty="0"/>
              <a:t> century science – tools and ability to manage data. Intention of mapping </a:t>
            </a:r>
          </a:p>
          <a:p>
            <a:endParaRPr lang="en-US" dirty="0"/>
          </a:p>
          <a:p>
            <a:r>
              <a:rPr lang="en-US" dirty="0"/>
              <a:t>Behind each system studied in complexity there is an intricate wiring diagram, or a network, that defines the interactions between the component. Encoding interactions between components]</a:t>
            </a:r>
            <a:endParaRPr lang="en-GB" dirty="0"/>
          </a:p>
          <a:p>
            <a:r>
              <a:rPr lang="en-GB" dirty="0"/>
              <a:t>Prediction, description an eventually control is one challenge.</a:t>
            </a:r>
          </a:p>
          <a:p>
            <a:r>
              <a:rPr lang="en-GB" dirty="0"/>
              <a:t>Neural network, power grid, communication networks</a:t>
            </a:r>
          </a:p>
          <a:p>
            <a:r>
              <a:rPr lang="en-US" dirty="0"/>
              <a:t>Network science provides a lens to explore structure through CONNECTIVITY</a:t>
            </a:r>
          </a:p>
          <a:p>
            <a:endParaRPr lang="en-US" dirty="0"/>
          </a:p>
        </p:txBody>
      </p:sp>
      <p:sp>
        <p:nvSpPr>
          <p:cNvPr id="4" name="Slide Number Placeholder 3"/>
          <p:cNvSpPr>
            <a:spLocks noGrp="1"/>
          </p:cNvSpPr>
          <p:nvPr>
            <p:ph type="sldNum" sz="quarter" idx="10"/>
          </p:nvPr>
        </p:nvSpPr>
        <p:spPr/>
        <p:txBody>
          <a:bodyPr/>
          <a:lstStyle/>
          <a:p>
            <a:fld id="{FC2FC2EF-92E2-4D7A-BD80-FC03BCD362A9}" type="slidenum">
              <a:rPr lang="en-US" smtClean="0"/>
              <a:t>4</a:t>
            </a:fld>
            <a:endParaRPr lang="en-US"/>
          </a:p>
        </p:txBody>
      </p:sp>
    </p:spTree>
    <p:extLst>
      <p:ext uri="{BB962C8B-B14F-4D97-AF65-F5344CB8AC3E}">
        <p14:creationId xmlns:p14="http://schemas.microsoft.com/office/powerpoint/2010/main" val="25378802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C2FC2EF-92E2-4D7A-BD80-FC03BCD362A9}" type="slidenum">
              <a:rPr lang="en-US" smtClean="0"/>
              <a:t>43</a:t>
            </a:fld>
            <a:endParaRPr lang="en-US"/>
          </a:p>
        </p:txBody>
      </p:sp>
    </p:spTree>
    <p:extLst>
      <p:ext uri="{BB962C8B-B14F-4D97-AF65-F5344CB8AC3E}">
        <p14:creationId xmlns:p14="http://schemas.microsoft.com/office/powerpoint/2010/main" val="37248576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SIMILAR PRINCIPLES IN DIFFERENT DOMAINS … COMMON SET OF MATHEMATICAL TOOLS</a:t>
            </a:r>
          </a:p>
          <a:p>
            <a:r>
              <a:rPr lang="en-GB" dirty="0"/>
              <a:t>Graph theory since 18</a:t>
            </a:r>
            <a:r>
              <a:rPr lang="en-GB" baseline="30000" dirty="0"/>
              <a:t>th</a:t>
            </a:r>
            <a:r>
              <a:rPr lang="en-GB" dirty="0"/>
              <a:t> century</a:t>
            </a:r>
          </a:p>
          <a:p>
            <a:r>
              <a:rPr lang="en-GB" dirty="0"/>
              <a:t>Interdisciplinary nature</a:t>
            </a:r>
          </a:p>
          <a:p>
            <a:endParaRPr lang="en-GB" dirty="0"/>
          </a:p>
        </p:txBody>
      </p:sp>
      <p:sp>
        <p:nvSpPr>
          <p:cNvPr id="4" name="Slide Number Placeholder 3"/>
          <p:cNvSpPr>
            <a:spLocks noGrp="1"/>
          </p:cNvSpPr>
          <p:nvPr>
            <p:ph type="sldNum" sz="quarter" idx="5"/>
          </p:nvPr>
        </p:nvSpPr>
        <p:spPr/>
        <p:txBody>
          <a:bodyPr/>
          <a:lstStyle/>
          <a:p>
            <a:fld id="{3E0C024E-58F2-4228-A029-FF4C6E03E01B}" type="slidenum">
              <a:rPr lang="en-US" smtClean="0"/>
              <a:t>5</a:t>
            </a:fld>
            <a:endParaRPr lang="en-US"/>
          </a:p>
        </p:txBody>
      </p:sp>
    </p:spTree>
    <p:extLst>
      <p:ext uri="{BB962C8B-B14F-4D97-AF65-F5344CB8AC3E}">
        <p14:creationId xmlns:p14="http://schemas.microsoft.com/office/powerpoint/2010/main" val="4215020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C2FC2EF-92E2-4D7A-BD80-FC03BCD362A9}" type="slidenum">
              <a:rPr lang="en-US" smtClean="0"/>
              <a:t>6</a:t>
            </a:fld>
            <a:endParaRPr lang="en-US"/>
          </a:p>
        </p:txBody>
      </p:sp>
    </p:spTree>
    <p:extLst>
      <p:ext uri="{BB962C8B-B14F-4D97-AF65-F5344CB8AC3E}">
        <p14:creationId xmlns:p14="http://schemas.microsoft.com/office/powerpoint/2010/main" val="1853913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C2FC2EF-92E2-4D7A-BD80-FC03BCD362A9}" type="slidenum">
              <a:rPr lang="en-US" smtClean="0"/>
              <a:t>7</a:t>
            </a:fld>
            <a:endParaRPr lang="en-US"/>
          </a:p>
        </p:txBody>
      </p:sp>
    </p:spTree>
    <p:extLst>
      <p:ext uri="{BB962C8B-B14F-4D97-AF65-F5344CB8AC3E}">
        <p14:creationId xmlns:p14="http://schemas.microsoft.com/office/powerpoint/2010/main" val="3412019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2FC2EF-92E2-4D7A-BD80-FC03BCD362A9}" type="slidenum">
              <a:rPr lang="en-US" smtClean="0"/>
              <a:t>8</a:t>
            </a:fld>
            <a:endParaRPr lang="en-US"/>
          </a:p>
        </p:txBody>
      </p:sp>
    </p:spTree>
    <p:extLst>
      <p:ext uri="{BB962C8B-B14F-4D97-AF65-F5344CB8AC3E}">
        <p14:creationId xmlns:p14="http://schemas.microsoft.com/office/powerpoint/2010/main" val="22554834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2FC2EF-92E2-4D7A-BD80-FC03BCD362A9}" type="slidenum">
              <a:rPr lang="en-US" smtClean="0"/>
              <a:t>10</a:t>
            </a:fld>
            <a:endParaRPr lang="en-US"/>
          </a:p>
        </p:txBody>
      </p:sp>
    </p:spTree>
    <p:extLst>
      <p:ext uri="{BB962C8B-B14F-4D97-AF65-F5344CB8AC3E}">
        <p14:creationId xmlns:p14="http://schemas.microsoft.com/office/powerpoint/2010/main" val="396992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It is the reciprocal of the sum of the shortest path distances from </a:t>
                </a:r>
                <a14:m>
                  <m:oMath xmlns:m="http://schemas.openxmlformats.org/officeDocument/2006/math">
                    <m:r>
                      <a:rPr lang="en-US" i="1">
                        <a:latin typeface="Cambria Math" panose="02040503050406030204" pitchFamily="18" charset="0"/>
                      </a:rPr>
                      <m:t>𝑖</m:t>
                    </m:r>
                  </m:oMath>
                </a14:m>
                <a:r>
                  <a:rPr lang="en-US" dirty="0"/>
                  <a:t> to all </a:t>
                </a:r>
                <a14:m>
                  <m:oMath xmlns:m="http://schemas.openxmlformats.org/officeDocument/2006/math">
                    <m:r>
                      <a:rPr lang="en-GB" i="1">
                        <a:latin typeface="Cambria Math" panose="02040503050406030204" pitchFamily="18" charset="0"/>
                      </a:rPr>
                      <m:t>𝑁</m:t>
                    </m:r>
                    <m:r>
                      <a:rPr lang="en-GB" i="1">
                        <a:latin typeface="Cambria Math" panose="02040503050406030204" pitchFamily="18" charset="0"/>
                      </a:rPr>
                      <m:t> −1</m:t>
                    </m:r>
                  </m:oMath>
                </a14:m>
                <a:r>
                  <a:rPr lang="en-US" dirty="0"/>
                  <a:t> other nodes along the shortest paths, where </a:t>
                </a:r>
                <a14:m>
                  <m:oMath xmlns:m="http://schemas.openxmlformats.org/officeDocument/2006/math">
                    <m:sSub>
                      <m:sSubPr>
                        <m:ctrlPr>
                          <a:rPr lang="en-US" i="1">
                            <a:latin typeface="Cambria Math" panose="02040503050406030204" pitchFamily="18" charset="0"/>
                          </a:rPr>
                        </m:ctrlPr>
                      </m:sSubPr>
                      <m:e>
                        <m:r>
                          <a:rPr lang="en-GB" i="1">
                            <a:latin typeface="Cambria Math" panose="02040503050406030204" pitchFamily="18" charset="0"/>
                          </a:rPr>
                          <m:t> </m:t>
                        </m:r>
                        <m:r>
                          <a:rPr lang="en-GB" i="1">
                            <a:latin typeface="Cambria Math" panose="02040503050406030204" pitchFamily="18" charset="0"/>
                          </a:rPr>
                          <m:t>𝑑</m:t>
                        </m:r>
                      </m:e>
                      <m:sub>
                        <m:r>
                          <a:rPr lang="en-GB" i="1">
                            <a:latin typeface="Cambria Math" panose="02040503050406030204" pitchFamily="18" charset="0"/>
                          </a:rPr>
                          <m:t>𝑖𝑗</m:t>
                        </m:r>
                      </m:sub>
                    </m:sSub>
                  </m:oMath>
                </a14:m>
                <a:r>
                  <a:rPr lang="en-US" dirty="0"/>
                  <a:t> is the shortest path length between the nodes </a:t>
                </a:r>
                <a14:m>
                  <m:oMath xmlns:m="http://schemas.openxmlformats.org/officeDocument/2006/math">
                    <m:r>
                      <a:rPr lang="en-US" i="1">
                        <a:latin typeface="Cambria Math" panose="02040503050406030204" pitchFamily="18" charset="0"/>
                      </a:rPr>
                      <m:t>𝑖</m:t>
                    </m:r>
                  </m:oMath>
                </a14:m>
                <a:r>
                  <a:rPr lang="en-US" dirty="0"/>
                  <a:t> and </a:t>
                </a:r>
                <a14:m>
                  <m:oMath xmlns:m="http://schemas.openxmlformats.org/officeDocument/2006/math">
                    <m:r>
                      <a:rPr lang="en-GB" i="1">
                        <a:latin typeface="Cambria Math" panose="02040503050406030204" pitchFamily="18" charset="0"/>
                      </a:rPr>
                      <m:t>𝑗</m:t>
                    </m:r>
                  </m:oMath>
                </a14:m>
                <a:r>
                  <a:rPr lang="en-US" dirty="0"/>
                  <a:t>, </a:t>
                </a:r>
                <a14:m>
                  <m:oMath xmlns:m="http://schemas.openxmlformats.org/officeDocument/2006/math">
                    <m:r>
                      <a:rPr lang="en-GB" i="1">
                        <a:latin typeface="Cambria Math" panose="02040503050406030204" pitchFamily="18" charset="0"/>
                      </a:rPr>
                      <m:t>𝑁</m:t>
                    </m:r>
                  </m:oMath>
                </a14:m>
                <a:r>
                  <a:rPr lang="en-US" dirty="0"/>
                  <a:t> is the number of nodes in the graph.   </a:t>
                </a:r>
              </a:p>
              <a:p>
                <a:endParaRPr lang="en-US" dirty="0"/>
              </a:p>
              <a:p>
                <a:r>
                  <a:rPr lang="en-US" dirty="0"/>
                  <a:t>The betweenness centrality of node </a:t>
                </a:r>
                <a14:m>
                  <m:oMath xmlns:m="http://schemas.openxmlformats.org/officeDocument/2006/math">
                    <m:r>
                      <a:rPr lang="en-US" i="1">
                        <a:latin typeface="Cambria Math" panose="02040503050406030204" pitchFamily="18" charset="0"/>
                      </a:rPr>
                      <m:t>𝑖</m:t>
                    </m:r>
                  </m:oMath>
                </a14:m>
                <a:r>
                  <a:rPr lang="en-US" dirty="0"/>
                  <a:t>, is the sum of the fraction of all-pairs shortest paths that pass through </a:t>
                </a:r>
                <a14:m>
                  <m:oMath xmlns:m="http://schemas.openxmlformats.org/officeDocument/2006/math">
                    <m:r>
                      <a:rPr lang="en-US" i="1">
                        <a:latin typeface="Cambria Math" panose="02040503050406030204" pitchFamily="18" charset="0"/>
                      </a:rPr>
                      <m:t>𝑖</m:t>
                    </m:r>
                  </m:oMath>
                </a14:m>
                <a:r>
                  <a:rPr lang="en-US" dirty="0"/>
                  <a:t>, where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𝑗𝑘</m:t>
                        </m:r>
                      </m:sub>
                    </m:sSub>
                  </m:oMath>
                </a14:m>
                <a:r>
                  <a:rPr lang="en-US" dirty="0"/>
                  <a:t> is the number of the shortest paths between </a:t>
                </a:r>
                <a14:m>
                  <m:oMath xmlns:m="http://schemas.openxmlformats.org/officeDocument/2006/math">
                    <m:r>
                      <a:rPr lang="en-US" i="1">
                        <a:latin typeface="Cambria Math" panose="02040503050406030204" pitchFamily="18" charset="0"/>
                      </a:rPr>
                      <m:t>𝑗</m:t>
                    </m:r>
                  </m:oMath>
                </a14:m>
                <a:r>
                  <a:rPr lang="en-US" dirty="0"/>
                  <a:t> and </a:t>
                </a:r>
                <a14:m>
                  <m:oMath xmlns:m="http://schemas.openxmlformats.org/officeDocument/2006/math">
                    <m:r>
                      <a:rPr lang="en-US" i="1">
                        <a:latin typeface="Cambria Math" panose="02040503050406030204" pitchFamily="18" charset="0"/>
                      </a:rPr>
                      <m:t>𝑘</m:t>
                    </m:r>
                  </m:oMath>
                </a14:m>
                <a:r>
                  <a:rPr lang="en-US" dirty="0"/>
                  <a:t>, and </a:t>
                </a:r>
                <a14:m>
                  <m:oMath xmlns:m="http://schemas.openxmlformats.org/officeDocument/2006/math">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𝑗𝑘</m:t>
                            </m:r>
                          </m:sub>
                        </m:sSub>
                        <m:r>
                          <a:rPr lang="en-US">
                            <a:latin typeface="Cambria Math" panose="02040503050406030204" pitchFamily="18" charset="0"/>
                          </a:rPr>
                          <m:t>(</m:t>
                        </m:r>
                        <m:r>
                          <a:rPr lang="en-US" i="1">
                            <a:latin typeface="Cambria Math" panose="02040503050406030204" pitchFamily="18" charset="0"/>
                          </a:rPr>
                          <m:t>𝑖</m:t>
                        </m:r>
                      </m:e>
                    </m:d>
                  </m:oMath>
                </a14:m>
                <a:r>
                  <a:rPr lang="en-US" dirty="0"/>
                  <a:t>is the number of shortest paths between </a:t>
                </a:r>
                <a14:m>
                  <m:oMath xmlns:m="http://schemas.openxmlformats.org/officeDocument/2006/math">
                    <m:r>
                      <a:rPr lang="en-US" i="1">
                        <a:latin typeface="Cambria Math" panose="02040503050406030204" pitchFamily="18" charset="0"/>
                      </a:rPr>
                      <m:t>𝑗</m:t>
                    </m:r>
                  </m:oMath>
                </a14:m>
                <a:r>
                  <a:rPr lang="en-US" dirty="0"/>
                  <a:t> and </a:t>
                </a:r>
                <a14:m>
                  <m:oMath xmlns:m="http://schemas.openxmlformats.org/officeDocument/2006/math">
                    <m:r>
                      <a:rPr lang="en-US" i="1">
                        <a:latin typeface="Cambria Math" panose="02040503050406030204" pitchFamily="18" charset="0"/>
                      </a:rPr>
                      <m:t>𝑘</m:t>
                    </m:r>
                  </m:oMath>
                </a14:m>
                <a:r>
                  <a:rPr lang="en-US" dirty="0"/>
                  <a:t>, via </a:t>
                </a:r>
                <a14:m>
                  <m:oMath xmlns:m="http://schemas.openxmlformats.org/officeDocument/2006/math">
                    <m:r>
                      <a:rPr lang="en-US" i="1">
                        <a:latin typeface="Cambria Math" panose="02040503050406030204" pitchFamily="18" charset="0"/>
                      </a:rPr>
                      <m:t>𝑖</m:t>
                    </m:r>
                  </m:oMath>
                </a14:m>
                <a:r>
                  <a:rPr lang="en-US" dirty="0"/>
                  <a:t>.</a:t>
                </a:r>
              </a:p>
              <a:p>
                <a:endParaRPr lang="en-US" dirty="0"/>
              </a:p>
            </p:txBody>
          </p:sp>
        </mc:Choice>
        <mc:Fallback xmlns="">
          <p:sp>
            <p:nvSpPr>
              <p:cNvPr id="3" name="Notes Placeholder 2"/>
              <p:cNvSpPr>
                <a:spLocks noGrp="1"/>
              </p:cNvSpPr>
              <p:nvPr>
                <p:ph type="body" idx="1"/>
              </p:nvPr>
            </p:nvSpPr>
            <p:spPr/>
            <p:txBody>
              <a:bodyPr/>
              <a:lstStyle/>
              <a:p>
                <a:r>
                  <a:rPr lang="en-US" dirty="0" smtClean="0"/>
                  <a:t>It </a:t>
                </a:r>
                <a:r>
                  <a:rPr lang="en-US" dirty="0"/>
                  <a:t>is the reciprocal of the sum of the shortest path distances from </a:t>
                </a:r>
                <a:r>
                  <a:rPr lang="en-US" i="0"/>
                  <a:t>𝑖</a:t>
                </a:r>
                <a:r>
                  <a:rPr lang="en-US" dirty="0"/>
                  <a:t> to all </a:t>
                </a:r>
                <a:r>
                  <a:rPr lang="en-GB" i="0"/>
                  <a:t>𝑁 −1</a:t>
                </a:r>
                <a:r>
                  <a:rPr lang="en-US" dirty="0"/>
                  <a:t> other nodes along the shortest paths, where </a:t>
                </a:r>
                <a:r>
                  <a:rPr lang="en-US" i="0"/>
                  <a:t>〖</a:t>
                </a:r>
                <a:r>
                  <a:rPr lang="en-GB" i="0"/>
                  <a:t> 𝑑</a:t>
                </a:r>
                <a:r>
                  <a:rPr lang="en-US" i="0"/>
                  <a:t>〗_</a:t>
                </a:r>
                <a:r>
                  <a:rPr lang="en-GB" i="0"/>
                  <a:t>𝑖𝑗</a:t>
                </a:r>
                <a:r>
                  <a:rPr lang="en-US" dirty="0"/>
                  <a:t> is the shortest path length between the nodes </a:t>
                </a:r>
                <a:r>
                  <a:rPr lang="en-US" i="0"/>
                  <a:t>𝑖</a:t>
                </a:r>
                <a:r>
                  <a:rPr lang="en-US" dirty="0"/>
                  <a:t> and </a:t>
                </a:r>
                <a:r>
                  <a:rPr lang="en-GB" i="0"/>
                  <a:t>𝑗</a:t>
                </a:r>
                <a:r>
                  <a:rPr lang="en-US" dirty="0"/>
                  <a:t>, </a:t>
                </a:r>
                <a:r>
                  <a:rPr lang="en-GB" i="0"/>
                  <a:t>𝑁</a:t>
                </a:r>
                <a:r>
                  <a:rPr lang="en-US" dirty="0"/>
                  <a:t> is the number of nodes in the graph.   </a:t>
                </a:r>
              </a:p>
              <a:p>
                <a:endParaRPr lang="en-US" dirty="0" smtClean="0"/>
              </a:p>
              <a:p>
                <a:r>
                  <a:rPr lang="en-US" dirty="0" smtClean="0"/>
                  <a:t>The </a:t>
                </a:r>
                <a:r>
                  <a:rPr lang="en-US" dirty="0"/>
                  <a:t>betweenness centrality of node </a:t>
                </a:r>
                <a:r>
                  <a:rPr lang="en-US" i="0"/>
                  <a:t>𝑖</a:t>
                </a:r>
                <a:r>
                  <a:rPr lang="en-US" dirty="0"/>
                  <a:t>, is the sum of the fraction of all-pairs shortest paths that pass through </a:t>
                </a:r>
                <a:r>
                  <a:rPr lang="en-US" i="0"/>
                  <a:t>𝑖</a:t>
                </a:r>
                <a:r>
                  <a:rPr lang="en-US" dirty="0"/>
                  <a:t>, where </a:t>
                </a:r>
                <a:r>
                  <a:rPr lang="en-US" i="0"/>
                  <a:t>𝑛_𝑗𝑘</a:t>
                </a:r>
                <a:r>
                  <a:rPr lang="en-US" dirty="0"/>
                  <a:t> is the number of the shortest paths between </a:t>
                </a:r>
                <a:r>
                  <a:rPr lang="en-US" i="0"/>
                  <a:t>𝑗</a:t>
                </a:r>
                <a:r>
                  <a:rPr lang="en-US" dirty="0"/>
                  <a:t> and </a:t>
                </a:r>
                <a:r>
                  <a:rPr lang="en-US" i="0"/>
                  <a:t>𝑘</a:t>
                </a:r>
                <a:r>
                  <a:rPr lang="en-US" dirty="0"/>
                  <a:t>, and </a:t>
                </a:r>
                <a:r>
                  <a:rPr lang="en-US" i="0"/>
                  <a:t>├ 𝑛_𝑗𝑘 (𝑖)</a:t>
                </a:r>
                <a:r>
                  <a:rPr lang="en-US" dirty="0"/>
                  <a:t>is the number of shortest paths between </a:t>
                </a:r>
                <a:r>
                  <a:rPr lang="en-US" i="0"/>
                  <a:t>𝑗</a:t>
                </a:r>
                <a:r>
                  <a:rPr lang="en-US" dirty="0"/>
                  <a:t> and </a:t>
                </a:r>
                <a:r>
                  <a:rPr lang="en-US" i="0"/>
                  <a:t>𝑘</a:t>
                </a:r>
                <a:r>
                  <a:rPr lang="en-US" dirty="0"/>
                  <a:t>, via </a:t>
                </a:r>
                <a:r>
                  <a:rPr lang="en-US" i="0"/>
                  <a:t>𝑖</a:t>
                </a:r>
                <a:r>
                  <a:rPr lang="en-US" dirty="0"/>
                  <a:t>.</a:t>
                </a:r>
              </a:p>
              <a:p>
                <a:endParaRPr lang="en-US" dirty="0"/>
              </a:p>
            </p:txBody>
          </p:sp>
        </mc:Fallback>
      </mc:AlternateContent>
      <p:sp>
        <p:nvSpPr>
          <p:cNvPr id="4" name="Slide Number Placeholder 3"/>
          <p:cNvSpPr>
            <a:spLocks noGrp="1"/>
          </p:cNvSpPr>
          <p:nvPr>
            <p:ph type="sldNum" sz="quarter" idx="10"/>
          </p:nvPr>
        </p:nvSpPr>
        <p:spPr/>
        <p:txBody>
          <a:bodyPr/>
          <a:lstStyle/>
          <a:p>
            <a:fld id="{FC2FC2EF-92E2-4D7A-BD80-FC03BCD362A9}" type="slidenum">
              <a:rPr lang="en-US" smtClean="0"/>
              <a:t>13</a:t>
            </a:fld>
            <a:endParaRPr lang="en-US"/>
          </a:p>
        </p:txBody>
      </p:sp>
    </p:spTree>
    <p:extLst>
      <p:ext uri="{BB962C8B-B14F-4D97-AF65-F5344CB8AC3E}">
        <p14:creationId xmlns:p14="http://schemas.microsoft.com/office/powerpoint/2010/main" val="3025491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2FC2EF-92E2-4D7A-BD80-FC03BCD362A9}" type="slidenum">
              <a:rPr lang="en-US" smtClean="0"/>
              <a:t>14</a:t>
            </a:fld>
            <a:endParaRPr lang="en-US"/>
          </a:p>
        </p:txBody>
      </p:sp>
    </p:spTree>
    <p:extLst>
      <p:ext uri="{BB962C8B-B14F-4D97-AF65-F5344CB8AC3E}">
        <p14:creationId xmlns:p14="http://schemas.microsoft.com/office/powerpoint/2010/main" val="3512091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rgbClr val="92929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258E-9308-4444-93ED-24BEB5CF7B6F}"/>
              </a:ext>
            </a:extLst>
          </p:cNvPr>
          <p:cNvSpPr>
            <a:spLocks noGrp="1"/>
          </p:cNvSpPr>
          <p:nvPr>
            <p:ph type="title"/>
          </p:nvPr>
        </p:nvSpPr>
        <p:spPr>
          <a:xfrm>
            <a:off x="300131" y="2675400"/>
            <a:ext cx="16740000" cy="4402800"/>
          </a:xfrm>
          <a:ln w="12700">
            <a:miter lim="400000"/>
          </a:ln>
        </p:spPr>
        <p:txBody>
          <a:bodyPr lIns="50800" tIns="50800" rIns="50800" bIns="50800" anchor="ctr">
            <a:normAutofit/>
          </a:bodyPr>
          <a:lstStyle>
            <a:lvl1pPr>
              <a:defRPr lang="en-GB" sz="8000" b="0">
                <a:solidFill>
                  <a:srgbClr val="FFFFFF"/>
                </a:solidFill>
              </a:defRPr>
            </a:lvl1pPr>
          </a:lstStyle>
          <a:p>
            <a:pPr lvl="0"/>
            <a:r>
              <a:rPr lang="en-US"/>
              <a:t>Click to edit Master title style</a:t>
            </a:r>
            <a:endParaRPr lang="en-GB"/>
          </a:p>
        </p:txBody>
      </p:sp>
    </p:spTree>
    <p:extLst>
      <p:ext uri="{BB962C8B-B14F-4D97-AF65-F5344CB8AC3E}">
        <p14:creationId xmlns:p14="http://schemas.microsoft.com/office/powerpoint/2010/main" val="2099181698"/>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192143" y="9040143"/>
            <a:ext cx="3901559" cy="519289"/>
          </a:xfrm>
          <a:prstGeom prst="rect">
            <a:avLst/>
          </a:prstGeom>
        </p:spPr>
        <p:txBody>
          <a:bodyPr/>
          <a:lstStyle/>
          <a:p>
            <a:fld id="{8C32552F-17E6-4E6B-B584-F79326E05CA8}" type="datetimeFigureOut">
              <a:rPr lang="en-US" smtClean="0"/>
              <a:t>3/12/2024</a:t>
            </a:fld>
            <a:endParaRPr lang="en-US"/>
          </a:p>
        </p:txBody>
      </p:sp>
      <p:sp>
        <p:nvSpPr>
          <p:cNvPr id="3" name="Footer Placeholder 2"/>
          <p:cNvSpPr>
            <a:spLocks noGrp="1"/>
          </p:cNvSpPr>
          <p:nvPr>
            <p:ph type="ftr" sz="quarter" idx="11"/>
          </p:nvPr>
        </p:nvSpPr>
        <p:spPr>
          <a:xfrm>
            <a:off x="5743962" y="9040143"/>
            <a:ext cx="5852339" cy="519289"/>
          </a:xfrm>
          <a:prstGeom prst="rect">
            <a:avLst/>
          </a:prstGeom>
        </p:spPr>
        <p:txBody>
          <a:bodyPr/>
          <a:lstStyle/>
          <a:p>
            <a:endParaRPr lang="en-US"/>
          </a:p>
        </p:txBody>
      </p:sp>
      <p:sp>
        <p:nvSpPr>
          <p:cNvPr id="4" name="Slide Number Placeholder 3"/>
          <p:cNvSpPr>
            <a:spLocks noGrp="1"/>
          </p:cNvSpPr>
          <p:nvPr>
            <p:ph type="sldNum" sz="quarter" idx="12"/>
          </p:nvPr>
        </p:nvSpPr>
        <p:spPr>
          <a:xfrm>
            <a:off x="13955287" y="9040143"/>
            <a:ext cx="484107" cy="471924"/>
          </a:xfrm>
          <a:prstGeom prst="rect">
            <a:avLst/>
          </a:prstGeom>
        </p:spPr>
        <p:txBody>
          <a:bodyPr/>
          <a:lstStyle/>
          <a:p>
            <a:fld id="{A5CE55E0-E654-4523-8D45-7BE074990E17}" type="slidenum">
              <a:rPr lang="en-US" smtClean="0"/>
              <a:t>‹#›</a:t>
            </a:fld>
            <a:endParaRPr lang="en-US"/>
          </a:p>
        </p:txBody>
      </p:sp>
    </p:spTree>
    <p:extLst>
      <p:ext uri="{BB962C8B-B14F-4D97-AF65-F5344CB8AC3E}">
        <p14:creationId xmlns:p14="http://schemas.microsoft.com/office/powerpoint/2010/main" val="1845570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Headline // Text mit Bild">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11484" y="2045547"/>
            <a:ext cx="7814980" cy="1569660"/>
          </a:xfrm>
        </p:spPr>
        <p:txBody>
          <a:bodyPr/>
          <a:lstStyle>
            <a:lvl1pPr>
              <a:defRPr/>
            </a:lvl1pPr>
          </a:lstStyle>
          <a:p>
            <a:r>
              <a:rPr lang="de-DE" dirty="0"/>
              <a:t>Headline einfügen</a:t>
            </a:r>
            <a:br>
              <a:rPr lang="de-DE" dirty="0"/>
            </a:br>
            <a:r>
              <a:rPr lang="de-DE" dirty="0"/>
              <a:t>über zwei Zeilen</a:t>
            </a:r>
          </a:p>
        </p:txBody>
      </p:sp>
      <p:sp>
        <p:nvSpPr>
          <p:cNvPr id="6" name="Vertikaler Textplatzhalter 2"/>
          <p:cNvSpPr>
            <a:spLocks noGrp="1"/>
          </p:cNvSpPr>
          <p:nvPr>
            <p:ph type="body" orient="vert" idx="1" hasCustomPrompt="1"/>
          </p:nvPr>
        </p:nvSpPr>
        <p:spPr>
          <a:xfrm>
            <a:off x="511999" y="3838227"/>
            <a:ext cx="7814467" cy="4328159"/>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de-DE" dirty="0"/>
              <a:t>Fließtext auf erster Ebene // für weitere Aufzählungen </a:t>
            </a:r>
            <a:br>
              <a:rPr lang="de-DE" dirty="0"/>
            </a:br>
            <a:r>
              <a:rPr lang="de-DE" dirty="0"/>
              <a:t>&gt;&gt; Menü &gt; Start &gt; Absatz &gt; Listenebne erhöhen </a:t>
            </a:r>
          </a:p>
          <a:p>
            <a:pPr lvl="1"/>
            <a:r>
              <a:rPr lang="de-DE" dirty="0"/>
              <a:t>Zweite Ebene</a:t>
            </a:r>
          </a:p>
          <a:p>
            <a:pPr lvl="2"/>
            <a:r>
              <a:rPr lang="de-DE" dirty="0"/>
              <a:t>Dritte Ebene</a:t>
            </a:r>
          </a:p>
          <a:p>
            <a:pPr lvl="3"/>
            <a:r>
              <a:rPr lang="de-DE" dirty="0"/>
              <a:t>Vierte Ebene</a:t>
            </a:r>
          </a:p>
        </p:txBody>
      </p:sp>
      <p:sp>
        <p:nvSpPr>
          <p:cNvPr id="4" name="Bildplatzhalter 3"/>
          <p:cNvSpPr>
            <a:spLocks noGrp="1"/>
          </p:cNvSpPr>
          <p:nvPr>
            <p:ph type="pic" sz="quarter" idx="13" hasCustomPrompt="1"/>
          </p:nvPr>
        </p:nvSpPr>
        <p:spPr>
          <a:xfrm>
            <a:off x="10689992" y="2150400"/>
            <a:ext cx="6138274" cy="4556800"/>
          </a:xfrm>
          <a:solidFill>
            <a:schemeClr val="tx1">
              <a:lumMod val="20000"/>
              <a:lumOff val="80000"/>
            </a:schemeClr>
          </a:solidFill>
        </p:spPr>
        <p:txBody>
          <a:bodyPr anchor="ctr" anchorCtr="0"/>
          <a:lstStyle>
            <a:lvl1pPr algn="ctr">
              <a:spcBef>
                <a:spcPts val="0"/>
              </a:spcBef>
              <a:defRPr sz="1705"/>
            </a:lvl1pPr>
          </a:lstStyle>
          <a:p>
            <a:r>
              <a:rPr lang="de-DE" dirty="0"/>
              <a:t>Platzhalter für ein Bild (Format: 4:3)</a:t>
            </a:r>
            <a:br>
              <a:rPr lang="de-DE" dirty="0"/>
            </a:br>
            <a:br>
              <a:rPr lang="de-DE" dirty="0"/>
            </a:br>
            <a:br>
              <a:rPr lang="de-DE" dirty="0"/>
            </a:br>
            <a:endParaRPr lang="de-DE" dirty="0"/>
          </a:p>
        </p:txBody>
      </p:sp>
      <p:sp>
        <p:nvSpPr>
          <p:cNvPr id="13" name="Vertikaler Textplatzhalter 2"/>
          <p:cNvSpPr>
            <a:spLocks noGrp="1"/>
          </p:cNvSpPr>
          <p:nvPr>
            <p:ph type="body" orient="vert" idx="14" hasCustomPrompt="1"/>
          </p:nvPr>
        </p:nvSpPr>
        <p:spPr>
          <a:xfrm>
            <a:off x="10689992" y="6912000"/>
            <a:ext cx="6138274" cy="1254383"/>
          </a:xfrm>
        </p:spPr>
        <p:txBody>
          <a:bodyPr vert="horz"/>
          <a:lstStyle>
            <a:lvl1pPr marL="0" indent="0">
              <a:lnSpc>
                <a:spcPct val="112000"/>
              </a:lnSpc>
              <a:spcBef>
                <a:spcPts val="0"/>
              </a:spcBef>
              <a:buFont typeface="Arial" panose="020B0604020202020204" pitchFamily="34" charset="0"/>
              <a:buNone/>
              <a:defRPr sz="1705" b="0" i="0">
                <a:latin typeface="+mn-lt"/>
              </a:defRPr>
            </a:lvl1pPr>
            <a:lvl2pPr marL="0" indent="0">
              <a:lnSpc>
                <a:spcPct val="112000"/>
              </a:lnSpc>
              <a:spcBef>
                <a:spcPts val="0"/>
              </a:spcBef>
              <a:buNone/>
              <a:defRPr sz="1705" b="0" i="0">
                <a:latin typeface="+mn-lt"/>
              </a:defRPr>
            </a:lvl2pPr>
            <a:lvl3pPr marL="0" indent="0">
              <a:lnSpc>
                <a:spcPct val="112000"/>
              </a:lnSpc>
              <a:spcBef>
                <a:spcPts val="0"/>
              </a:spcBef>
              <a:buNone/>
              <a:defRPr sz="1705" b="0" i="0">
                <a:latin typeface="+mn-lt"/>
              </a:defRPr>
            </a:lvl3pPr>
            <a:lvl4pPr marL="0" indent="0">
              <a:lnSpc>
                <a:spcPct val="112000"/>
              </a:lnSpc>
              <a:spcBef>
                <a:spcPts val="0"/>
              </a:spcBef>
              <a:buNone/>
              <a:defRPr sz="1705" b="0" i="0">
                <a:latin typeface="+mn-lt"/>
              </a:defRPr>
            </a:lvl4pPr>
            <a:lvl5pPr marL="0" indent="0">
              <a:lnSpc>
                <a:spcPct val="112000"/>
              </a:lnSpc>
              <a:spcBef>
                <a:spcPts val="0"/>
              </a:spcBef>
              <a:buNone/>
              <a:defRPr sz="1705" b="0" i="0">
                <a:latin typeface="+mn-lt"/>
              </a:defRPr>
            </a:lvl5pPr>
            <a:lvl6pPr marL="0" indent="0">
              <a:lnSpc>
                <a:spcPct val="112000"/>
              </a:lnSpc>
              <a:spcBef>
                <a:spcPts val="0"/>
              </a:spcBef>
              <a:buNone/>
              <a:defRPr sz="1705" b="0" i="0">
                <a:latin typeface="+mn-lt"/>
              </a:defRPr>
            </a:lvl6pPr>
            <a:lvl7pPr marL="0" indent="0">
              <a:lnSpc>
                <a:spcPct val="112000"/>
              </a:lnSpc>
              <a:spcBef>
                <a:spcPts val="0"/>
              </a:spcBef>
              <a:buNone/>
              <a:defRPr sz="1705" b="0" i="0">
                <a:latin typeface="+mn-lt"/>
              </a:defRPr>
            </a:lvl7pPr>
            <a:lvl8pPr marL="0" indent="0">
              <a:lnSpc>
                <a:spcPct val="112000"/>
              </a:lnSpc>
              <a:spcBef>
                <a:spcPts val="0"/>
              </a:spcBef>
              <a:buNone/>
              <a:defRPr sz="1705" b="0" i="0">
                <a:latin typeface="+mn-lt"/>
              </a:defRPr>
            </a:lvl8pPr>
            <a:lvl9pPr marL="0" indent="0">
              <a:lnSpc>
                <a:spcPct val="112000"/>
              </a:lnSpc>
              <a:spcBef>
                <a:spcPts val="0"/>
              </a:spcBef>
              <a:buNone/>
              <a:defRPr sz="1705" b="0" i="0">
                <a:latin typeface="+mn-lt"/>
              </a:defRPr>
            </a:lvl9pPr>
          </a:lstStyle>
          <a:p>
            <a:pPr lvl="0"/>
            <a:r>
              <a:rPr lang="de-DE" dirty="0"/>
              <a:t>Bildunterschrift</a:t>
            </a:r>
          </a:p>
        </p:txBody>
      </p:sp>
      <p:sp>
        <p:nvSpPr>
          <p:cNvPr id="3" name="Datumsplatzhalter 2"/>
          <p:cNvSpPr>
            <a:spLocks noGrp="1"/>
          </p:cNvSpPr>
          <p:nvPr>
            <p:ph type="dt" sz="half" idx="15"/>
          </p:nvPr>
        </p:nvSpPr>
        <p:spPr>
          <a:xfrm>
            <a:off x="1192143" y="9040143"/>
            <a:ext cx="3901559" cy="519289"/>
          </a:xfrm>
          <a:prstGeom prst="rect">
            <a:avLst/>
          </a:prstGeom>
        </p:spPr>
        <p:txBody>
          <a:bodyPr/>
          <a:lstStyle/>
          <a:p>
            <a:pPr defTabSz="1299127"/>
            <a:r>
              <a:rPr lang="de-DE">
                <a:solidFill>
                  <a:srgbClr val="00568A"/>
                </a:solidFill>
              </a:rPr>
              <a:t>Hier steht der Titel der Präsentation</a:t>
            </a:r>
            <a:endParaRPr lang="de-DE" dirty="0">
              <a:solidFill>
                <a:srgbClr val="00568A"/>
              </a:solidFill>
            </a:endParaRPr>
          </a:p>
        </p:txBody>
      </p:sp>
      <p:sp>
        <p:nvSpPr>
          <p:cNvPr id="5" name="Fußzeilenplatzhalter 4"/>
          <p:cNvSpPr>
            <a:spLocks noGrp="1"/>
          </p:cNvSpPr>
          <p:nvPr>
            <p:ph type="ftr" sz="quarter" idx="16"/>
          </p:nvPr>
        </p:nvSpPr>
        <p:spPr>
          <a:xfrm>
            <a:off x="5743962" y="9040143"/>
            <a:ext cx="5852339" cy="519289"/>
          </a:xfrm>
          <a:prstGeom prst="rect">
            <a:avLst/>
          </a:prstGeom>
        </p:spPr>
        <p:txBody>
          <a:bodyPr/>
          <a:lstStyle/>
          <a:p>
            <a:pPr defTabSz="1299127"/>
            <a:r>
              <a:rPr lang="de-DE">
                <a:solidFill>
                  <a:srgbClr val="58585A"/>
                </a:solidFill>
              </a:rPr>
              <a:t>Name: der Referentin / des Referenten</a:t>
            </a:r>
            <a:endParaRPr lang="de-DE" dirty="0">
              <a:solidFill>
                <a:srgbClr val="58585A"/>
              </a:solidFill>
            </a:endParaRPr>
          </a:p>
        </p:txBody>
      </p:sp>
      <p:sp>
        <p:nvSpPr>
          <p:cNvPr id="7" name="Foliennummernplatzhalter 6"/>
          <p:cNvSpPr>
            <a:spLocks noGrp="1"/>
          </p:cNvSpPr>
          <p:nvPr>
            <p:ph type="sldNum" sz="quarter" idx="17"/>
          </p:nvPr>
        </p:nvSpPr>
        <p:spPr>
          <a:xfrm>
            <a:off x="13913609" y="9040142"/>
            <a:ext cx="567463" cy="471924"/>
          </a:xfrm>
          <a:prstGeom prst="rect">
            <a:avLst/>
          </a:prstGeom>
        </p:spPr>
        <p:txBody>
          <a:bodyPr/>
          <a:lstStyle/>
          <a:p>
            <a:pPr defTabSz="1299127"/>
            <a:fld id="{6C8FC03C-C266-4645-ABC5-645062898383}" type="slidenum">
              <a:rPr lang="de-DE" smtClean="0">
                <a:solidFill>
                  <a:srgbClr val="00568A"/>
                </a:solidFill>
              </a:rPr>
              <a:pPr defTabSz="1299127"/>
              <a:t>‹#›</a:t>
            </a:fld>
            <a:r>
              <a:rPr lang="de-DE">
                <a:solidFill>
                  <a:srgbClr val="00568A"/>
                </a:solidFill>
              </a:rPr>
              <a:t> </a:t>
            </a:r>
            <a:endParaRPr lang="de-DE" sz="1990" dirty="0">
              <a:solidFill>
                <a:srgbClr val="00568A"/>
              </a:solidFill>
            </a:endParaRPr>
          </a:p>
        </p:txBody>
      </p:sp>
    </p:spTree>
    <p:extLst>
      <p:ext uri="{BB962C8B-B14F-4D97-AF65-F5344CB8AC3E}">
        <p14:creationId xmlns:p14="http://schemas.microsoft.com/office/powerpoint/2010/main" val="420466503"/>
      </p:ext>
    </p:extLst>
  </p:cSld>
  <p:clrMapOvr>
    <a:masterClrMapping/>
  </p:clrMapOvr>
  <p:extLst>
    <p:ext uri="{DCECCB84-F9BA-43D5-87BE-67443E8EF086}">
      <p15:sldGuideLst xmlns:p15="http://schemas.microsoft.com/office/powerpoint/2012/main">
        <p15:guide id="1" orient="horz" pos="3617">
          <p15:clr>
            <a:srgbClr val="FBAE40"/>
          </p15:clr>
        </p15:guide>
        <p15:guide id="2" orient="horz" pos="906">
          <p15:clr>
            <a:srgbClr val="FBAE40"/>
          </p15:clr>
        </p15:guide>
        <p15:guide id="3" orient="horz" pos="1700">
          <p15:clr>
            <a:srgbClr val="FBAE40"/>
          </p15:clr>
        </p15:guide>
        <p15:guide id="4" pos="227">
          <p15:clr>
            <a:srgbClr val="FBAE40"/>
          </p15:clr>
        </p15:guide>
        <p15:guide id="5" pos="746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192143" y="9040143"/>
            <a:ext cx="3901559" cy="519289"/>
          </a:xfrm>
          <a:prstGeom prst="rect">
            <a:avLst/>
          </a:prstGeom>
        </p:spPr>
        <p:txBody>
          <a:bodyPr/>
          <a:lstStyle/>
          <a:p>
            <a:fld id="{8C32552F-17E6-4E6B-B584-F79326E05CA8}" type="datetimeFigureOut">
              <a:rPr lang="en-US" smtClean="0"/>
              <a:t>3/12/2024</a:t>
            </a:fld>
            <a:endParaRPr lang="en-US"/>
          </a:p>
        </p:txBody>
      </p:sp>
      <p:sp>
        <p:nvSpPr>
          <p:cNvPr id="5" name="Footer Placeholder 4"/>
          <p:cNvSpPr>
            <a:spLocks noGrp="1"/>
          </p:cNvSpPr>
          <p:nvPr>
            <p:ph type="ftr" sz="quarter" idx="11"/>
          </p:nvPr>
        </p:nvSpPr>
        <p:spPr>
          <a:xfrm>
            <a:off x="5743962" y="9040143"/>
            <a:ext cx="5852339" cy="519289"/>
          </a:xfrm>
          <a:prstGeom prst="rect">
            <a:avLst/>
          </a:prstGeom>
        </p:spPr>
        <p:txBody>
          <a:bodyPr/>
          <a:lstStyle/>
          <a:p>
            <a:endParaRPr lang="en-US"/>
          </a:p>
        </p:txBody>
      </p:sp>
      <p:sp>
        <p:nvSpPr>
          <p:cNvPr id="6" name="Slide Number Placeholder 5"/>
          <p:cNvSpPr>
            <a:spLocks noGrp="1"/>
          </p:cNvSpPr>
          <p:nvPr>
            <p:ph type="sldNum" sz="quarter" idx="12"/>
          </p:nvPr>
        </p:nvSpPr>
        <p:spPr>
          <a:xfrm>
            <a:off x="13955287" y="9040143"/>
            <a:ext cx="484107" cy="471924"/>
          </a:xfrm>
          <a:prstGeom prst="rect">
            <a:avLst/>
          </a:prstGeom>
        </p:spPr>
        <p:txBody>
          <a:bodyPr/>
          <a:lstStyle/>
          <a:p>
            <a:fld id="{A5CE55E0-E654-4523-8D45-7BE074990E17}" type="slidenum">
              <a:rPr lang="en-US" smtClean="0"/>
              <a:t>‹#›</a:t>
            </a:fld>
            <a:endParaRPr lang="en-US"/>
          </a:p>
        </p:txBody>
      </p:sp>
    </p:spTree>
    <p:extLst>
      <p:ext uri="{BB962C8B-B14F-4D97-AF65-F5344CB8AC3E}">
        <p14:creationId xmlns:p14="http://schemas.microsoft.com/office/powerpoint/2010/main" val="877084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493200" y="635000"/>
            <a:ext cx="13039065" cy="59182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493200" y="7309703"/>
            <a:ext cx="13953493" cy="830997"/>
          </a:xfrm>
          <a:prstGeom prst="rect">
            <a:avLst/>
          </a:prstGeom>
        </p:spPr>
        <p:txBody>
          <a:bodyPr anchor="b"/>
          <a:lstStyle>
            <a:lvl1pPr algn="l">
              <a:defRPr/>
            </a:lvl1pPr>
          </a:lstStyle>
          <a:p>
            <a:r>
              <a:t>Title Text</a:t>
            </a:r>
          </a:p>
        </p:txBody>
      </p:sp>
      <p:sp>
        <p:nvSpPr>
          <p:cNvPr id="22" name="Body Level One…"/>
          <p:cNvSpPr txBox="1">
            <a:spLocks noGrp="1"/>
          </p:cNvSpPr>
          <p:nvPr>
            <p:ph type="body" sz="quarter" idx="1" hasCustomPrompt="1"/>
          </p:nvPr>
        </p:nvSpPr>
        <p:spPr>
          <a:xfrm>
            <a:off x="493200" y="8191500"/>
            <a:ext cx="13953493" cy="1130300"/>
          </a:xfrm>
          <a:prstGeom prst="rect">
            <a:avLst/>
          </a:prstGeom>
        </p:spPr>
        <p:txBody>
          <a:bodyPr anchor="t"/>
          <a:lstStyle>
            <a:lvl1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1pPr>
            <a:lvl2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2pPr>
            <a:lvl3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3pPr>
            <a:lvl4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4pPr>
            <a:lvl5pPr marL="0" indent="1219261" algn="l">
              <a:spcBef>
                <a:spcPts val="0"/>
              </a:spcBef>
              <a:buSzTx/>
              <a:buNone/>
              <a:defRPr sz="4267"/>
            </a:lvl5pPr>
          </a:lstStyle>
          <a:p>
            <a:r>
              <a:rPr dirty="0"/>
              <a:t>Body Level One</a:t>
            </a:r>
          </a:p>
          <a:p>
            <a:pPr lvl="1"/>
            <a:r>
              <a:rPr dirty="0"/>
              <a:t>Body Level Two</a:t>
            </a:r>
          </a:p>
          <a:p>
            <a:pPr lvl="2"/>
            <a:r>
              <a:rPr dirty="0"/>
              <a:t>Body Level Three</a:t>
            </a:r>
          </a:p>
          <a:p>
            <a:pPr lvl="3"/>
            <a:r>
              <a:rPr dirty="0"/>
              <a:t>Body Level Four</a:t>
            </a:r>
          </a:p>
          <a:p>
            <a:pPr lvl="3"/>
            <a:r>
              <a:rPr dirty="0"/>
              <a:t>Body Level Five</a:t>
            </a:r>
          </a:p>
        </p:txBody>
      </p:sp>
      <p:sp>
        <p:nvSpPr>
          <p:cNvPr id="6" name="Slide Number">
            <a:extLst>
              <a:ext uri="{FF2B5EF4-FFF2-40B4-BE49-F238E27FC236}">
                <a16:creationId xmlns:a16="http://schemas.microsoft.com/office/drawing/2014/main" id="{FE187668-94A2-4A85-9DE7-0DE526B2EB0D}"/>
              </a:ext>
            </a:extLst>
          </p:cNvPr>
          <p:cNvSpPr txBox="1">
            <a:spLocks noGrp="1"/>
          </p:cNvSpPr>
          <p:nvPr>
            <p:ph type="sldNum" sz="quarter" idx="2"/>
          </p:nvPr>
        </p:nvSpPr>
        <p:spPr>
          <a:xfrm>
            <a:off x="16255599" y="9015990"/>
            <a:ext cx="423193" cy="410369"/>
          </a:xfrm>
          <a:prstGeom prst="rect">
            <a:avLst/>
          </a:prstGeom>
        </p:spPr>
        <p:txBody>
          <a:bodyPr/>
          <a:lstStyle>
            <a:lvl1pPr>
              <a:defRPr sz="2000">
                <a:latin typeface="Bahnschrift Light" panose="020B0502040204020203" pitchFamily="34" charset="0"/>
              </a:defRPr>
            </a:lvl1pPr>
          </a:lstStyle>
          <a:p>
            <a:fld id="{86CB4B4D-7CA3-9044-876B-883B54F8677D}" type="slidenum">
              <a:rPr lang="en-GB" smtClean="0"/>
              <a:pPr/>
              <a:t>‹#›</a:t>
            </a:fld>
            <a:endParaRPr lang="en-GB"/>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lvl1pPr algn="l">
              <a:defRPr/>
            </a:lvl1pPr>
          </a:lstStyle>
          <a:p>
            <a:r>
              <a:t>Title Text</a:t>
            </a:r>
          </a:p>
        </p:txBody>
      </p:sp>
      <p:sp>
        <p:nvSpPr>
          <p:cNvPr id="57" name="Body Level One…"/>
          <p:cNvSpPr txBox="1">
            <a:spLocks noGrp="1"/>
          </p:cNvSpPr>
          <p:nvPr>
            <p:ph type="body" idx="1" hasCustomPrompt="1"/>
          </p:nvPr>
        </p:nvSpPr>
        <p:spPr>
          <a:prstGeom prst="rect">
            <a:avLst/>
          </a:prstGeom>
        </p:spPr>
        <p:txBody>
          <a:bodyPr anchor="t">
            <a:normAutofit/>
          </a:bodyPr>
          <a:lstStyle>
            <a:lvl1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1pPr>
            <a:lvl2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2pPr>
            <a:lvl3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3pPr>
            <a:lvl4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4pPr>
            <a:lvl5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 name="Slide Number">
            <a:extLst>
              <a:ext uri="{FF2B5EF4-FFF2-40B4-BE49-F238E27FC236}">
                <a16:creationId xmlns:a16="http://schemas.microsoft.com/office/drawing/2014/main" id="{F04B7291-6736-40D7-9F82-6A1F6297E12F}"/>
              </a:ext>
            </a:extLst>
          </p:cNvPr>
          <p:cNvSpPr txBox="1">
            <a:spLocks noGrp="1"/>
          </p:cNvSpPr>
          <p:nvPr>
            <p:ph type="sldNum" sz="quarter" idx="2"/>
          </p:nvPr>
        </p:nvSpPr>
        <p:spPr>
          <a:xfrm>
            <a:off x="16255599" y="9015990"/>
            <a:ext cx="423193" cy="410369"/>
          </a:xfrm>
          <a:prstGeom prst="rect">
            <a:avLst/>
          </a:prstGeom>
        </p:spPr>
        <p:txBody>
          <a:bodyPr/>
          <a:lstStyle>
            <a:lvl1pPr>
              <a:defRPr sz="2000">
                <a:latin typeface="Bahnschrift Light" panose="020B0502040204020203" pitchFamily="34" charset="0"/>
              </a:defRPr>
            </a:lvl1pPr>
          </a:lstStyle>
          <a:p>
            <a:fld id="{86CB4B4D-7CA3-9044-876B-883B54F8677D}" type="slidenum">
              <a:rPr lang="en-GB" smtClean="0"/>
              <a:pPr/>
              <a:t>‹#›</a:t>
            </a:fld>
            <a:endParaRPr lang="en-GB"/>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hasCustomPrompt="1"/>
          </p:nvPr>
        </p:nvSpPr>
        <p:spPr>
          <a:xfrm>
            <a:off x="493200" y="2091600"/>
            <a:ext cx="14800185" cy="7213600"/>
          </a:xfrm>
          <a:prstGeom prst="rect">
            <a:avLst/>
          </a:prstGeom>
        </p:spPr>
        <p:txBody>
          <a:bodyPr anchor="t">
            <a:normAutofit/>
          </a:bodyPr>
          <a:lstStyle>
            <a:lvl1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1pPr>
            <a:lvl2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2pPr>
            <a:lvl3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3pPr>
            <a:lvl4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4pPr>
            <a:lvl5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lide Number">
            <a:extLst>
              <a:ext uri="{FF2B5EF4-FFF2-40B4-BE49-F238E27FC236}">
                <a16:creationId xmlns:a16="http://schemas.microsoft.com/office/drawing/2014/main" id="{18E468ED-94AE-41EC-A580-984BD8F3610A}"/>
              </a:ext>
            </a:extLst>
          </p:cNvPr>
          <p:cNvSpPr txBox="1">
            <a:spLocks noGrp="1"/>
          </p:cNvSpPr>
          <p:nvPr>
            <p:ph type="sldNum" sz="quarter" idx="2"/>
          </p:nvPr>
        </p:nvSpPr>
        <p:spPr>
          <a:xfrm>
            <a:off x="16255599" y="9015990"/>
            <a:ext cx="423193" cy="410369"/>
          </a:xfrm>
          <a:prstGeom prst="rect">
            <a:avLst/>
          </a:prstGeom>
        </p:spPr>
        <p:txBody>
          <a:bodyPr/>
          <a:lstStyle>
            <a:lvl1pPr>
              <a:defRPr sz="2000">
                <a:latin typeface="Bahnschrift Light" panose="020B0502040204020203" pitchFamily="34" charset="0"/>
              </a:defRPr>
            </a:lvl1pPr>
          </a:lstStyle>
          <a:p>
            <a:fld id="{86CB4B4D-7CA3-9044-876B-883B54F8677D}" type="slidenum">
              <a:rPr lang="en-GB" smtClean="0"/>
              <a:pPr/>
              <a:t>‹#›</a:t>
            </a:fld>
            <a:endParaRPr lang="en-GB"/>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8958007" y="5092700"/>
            <a:ext cx="7112217" cy="3771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8966300" y="889000"/>
            <a:ext cx="7112219" cy="3771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493200" y="889000"/>
            <a:ext cx="7112217" cy="7975600"/>
          </a:xfrm>
          <a:prstGeom prst="rect">
            <a:avLst/>
          </a:prstGeom>
        </p:spPr>
        <p:txBody>
          <a:bodyPr lIns="91439" tIns="45719" rIns="91439" bIns="45719" anchor="t">
            <a:noAutofit/>
          </a:bodyPr>
          <a:lstStyle/>
          <a:p>
            <a:endParaRPr/>
          </a:p>
        </p:txBody>
      </p:sp>
      <p:sp>
        <p:nvSpPr>
          <p:cNvPr id="6" name="Slide Number">
            <a:extLst>
              <a:ext uri="{FF2B5EF4-FFF2-40B4-BE49-F238E27FC236}">
                <a16:creationId xmlns:a16="http://schemas.microsoft.com/office/drawing/2014/main" id="{9287D3C3-F9E3-4CED-9FAF-8C8AE11AC2DE}"/>
              </a:ext>
            </a:extLst>
          </p:cNvPr>
          <p:cNvSpPr txBox="1">
            <a:spLocks noGrp="1"/>
          </p:cNvSpPr>
          <p:nvPr>
            <p:ph type="sldNum" sz="quarter" idx="2"/>
          </p:nvPr>
        </p:nvSpPr>
        <p:spPr>
          <a:xfrm>
            <a:off x="16255599" y="9015990"/>
            <a:ext cx="423193" cy="410369"/>
          </a:xfrm>
          <a:prstGeom prst="rect">
            <a:avLst/>
          </a:prstGeom>
        </p:spPr>
        <p:txBody>
          <a:bodyPr/>
          <a:lstStyle>
            <a:lvl1pPr>
              <a:defRPr sz="2000">
                <a:latin typeface="Bahnschrift Light" panose="020B0502040204020203" pitchFamily="34" charset="0"/>
              </a:defRPr>
            </a:lvl1pPr>
          </a:lstStyle>
          <a:p>
            <a:fld id="{86CB4B4D-7CA3-9044-876B-883B54F8677D}" type="slidenum">
              <a:rPr lang="en-GB" smtClean="0"/>
              <a:pPr/>
              <a:t>‹#›</a:t>
            </a:fld>
            <a:endParaRPr lang="en-GB"/>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7340263" cy="9753600"/>
          </a:xfrm>
          <a:prstGeom prst="rect">
            <a:avLst/>
          </a:prstGeom>
        </p:spPr>
        <p:txBody>
          <a:bodyPr lIns="91439" tIns="45719" rIns="91439" bIns="45719" anchor="t">
            <a:noAutofit/>
          </a:bodyPr>
          <a:lstStyle/>
          <a:p>
            <a:endParaRPr/>
          </a:p>
        </p:txBody>
      </p:sp>
      <p:sp>
        <p:nvSpPr>
          <p:cNvPr id="4" name="Slide Number">
            <a:extLst>
              <a:ext uri="{FF2B5EF4-FFF2-40B4-BE49-F238E27FC236}">
                <a16:creationId xmlns:a16="http://schemas.microsoft.com/office/drawing/2014/main" id="{6CBA5B80-E23A-48AA-AC97-B8529B8532E6}"/>
              </a:ext>
            </a:extLst>
          </p:cNvPr>
          <p:cNvSpPr txBox="1">
            <a:spLocks noGrp="1"/>
          </p:cNvSpPr>
          <p:nvPr>
            <p:ph type="sldNum" sz="quarter" idx="2"/>
          </p:nvPr>
        </p:nvSpPr>
        <p:spPr>
          <a:xfrm>
            <a:off x="16255599" y="9015990"/>
            <a:ext cx="423193" cy="410369"/>
          </a:xfrm>
          <a:prstGeom prst="rect">
            <a:avLst/>
          </a:prstGeom>
        </p:spPr>
        <p:txBody>
          <a:bodyPr/>
          <a:lstStyle>
            <a:lvl1pPr>
              <a:defRPr sz="2000">
                <a:latin typeface="Bahnschrift Light" panose="020B0502040204020203" pitchFamily="34" charset="0"/>
              </a:defRPr>
            </a:lvl1pPr>
          </a:lstStyle>
          <a:p>
            <a:fld id="{86CB4B4D-7CA3-9044-876B-883B54F8677D}" type="slidenum">
              <a:rPr lang="en-GB" smtClean="0"/>
              <a:pPr/>
              <a:t>‹#›</a:t>
            </a:fld>
            <a:endParaRPr lang="en-GB" dirty="0"/>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72F0B-93C6-4236-A3A6-FADD932B0792}"/>
              </a:ext>
            </a:extLst>
          </p:cNvPr>
          <p:cNvSpPr>
            <a:spLocks noGrp="1"/>
          </p:cNvSpPr>
          <p:nvPr>
            <p:ph type="title"/>
          </p:nvPr>
        </p:nvSpPr>
        <p:spPr/>
        <p:txBody>
          <a:bodyPr/>
          <a:lstStyle>
            <a:lvl1pPr algn="l">
              <a:defRPr/>
            </a:lvl1pPr>
          </a:lstStyle>
          <a:p>
            <a:r>
              <a:rPr lang="en-US"/>
              <a:t>Click to edit Master title style</a:t>
            </a:r>
            <a:endParaRPr lang="en-GB"/>
          </a:p>
        </p:txBody>
      </p:sp>
      <p:sp>
        <p:nvSpPr>
          <p:cNvPr id="5" name="Slide Number Placeholder 4">
            <a:extLst>
              <a:ext uri="{FF2B5EF4-FFF2-40B4-BE49-F238E27FC236}">
                <a16:creationId xmlns:a16="http://schemas.microsoft.com/office/drawing/2014/main" id="{27578557-E0F2-4764-9A49-0B02F2C11F24}"/>
              </a:ext>
            </a:extLst>
          </p:cNvPr>
          <p:cNvSpPr>
            <a:spLocks noGrp="1"/>
          </p:cNvSpPr>
          <p:nvPr>
            <p:ph type="sldNum" sz="quarter" idx="12"/>
          </p:nvPr>
        </p:nvSpPr>
        <p:spPr/>
        <p:txBody>
          <a:bodyPr/>
          <a:lstStyle>
            <a:lvl1pPr>
              <a:defRPr/>
            </a:lvl1pPr>
          </a:lstStyle>
          <a:p>
            <a:fld id="{954FD1B8-26BE-4B34-98E6-20905FF0B9A9}" type="slidenum">
              <a:rPr lang="en-US" altLang="en-US"/>
              <a:pPr/>
              <a:t>‹#›</a:t>
            </a:fld>
            <a:endParaRPr lang="en-US" altLang="en-US"/>
          </a:p>
        </p:txBody>
      </p:sp>
    </p:spTree>
    <p:extLst>
      <p:ext uri="{BB962C8B-B14F-4D97-AF65-F5344CB8AC3E}">
        <p14:creationId xmlns:p14="http://schemas.microsoft.com/office/powerpoint/2010/main" val="4061932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452022" y="4371510"/>
            <a:ext cx="12436220" cy="1010581"/>
          </a:xfrm>
          <a:prstGeom prst="rect">
            <a:avLst/>
          </a:prstGeom>
        </p:spPr>
        <p:txBody>
          <a:bodyPr wrap="square" lIns="0" tIns="0" rIns="0" bIns="0">
            <a:spAutoFit/>
          </a:bodyPr>
          <a:lstStyle>
            <a:lvl1pPr algn="ctr">
              <a:defRPr sz="6454" b="0" i="0">
                <a:solidFill>
                  <a:srgbClr val="404040"/>
                </a:solidFill>
                <a:latin typeface="Arial MT"/>
                <a:cs typeface="Arial MT"/>
              </a:defRPr>
            </a:lvl1pPr>
          </a:lstStyle>
          <a:p>
            <a:endParaRPr dirty="0"/>
          </a:p>
        </p:txBody>
      </p:sp>
    </p:spTree>
    <p:extLst>
      <p:ext uri="{BB962C8B-B14F-4D97-AF65-F5344CB8AC3E}">
        <p14:creationId xmlns:p14="http://schemas.microsoft.com/office/powerpoint/2010/main" val="2043051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493200" y="871200"/>
            <a:ext cx="14800185" cy="993221"/>
          </a:xfrm>
        </p:spPr>
        <p:txBody>
          <a:bodyPr lIns="0" tIns="0" rIns="0" bIns="0"/>
          <a:lstStyle>
            <a:lvl1pPr>
              <a:defRPr sz="6454" b="0" i="0">
                <a:solidFill>
                  <a:srgbClr val="404040"/>
                </a:solidFill>
                <a:latin typeface="Arial MT"/>
                <a:cs typeface="Arial MT"/>
              </a:defRPr>
            </a:lvl1pPr>
          </a:lstStyle>
          <a:p>
            <a:endParaRPr/>
          </a:p>
        </p:txBody>
      </p:sp>
      <p:sp>
        <p:nvSpPr>
          <p:cNvPr id="3" name="Holder 3"/>
          <p:cNvSpPr>
            <a:spLocks noGrp="1"/>
          </p:cNvSpPr>
          <p:nvPr>
            <p:ph sz="half" idx="2"/>
          </p:nvPr>
        </p:nvSpPr>
        <p:spPr>
          <a:xfrm>
            <a:off x="867013" y="2243329"/>
            <a:ext cx="7543014" cy="615553"/>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8930236" y="2243329"/>
            <a:ext cx="7543014" cy="615553"/>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3/12/2024</a:t>
            </a:fld>
            <a:endParaRPr lang="en-US"/>
          </a:p>
        </p:txBody>
      </p:sp>
      <p:sp>
        <p:nvSpPr>
          <p:cNvPr id="7" name="Holder 7"/>
          <p:cNvSpPr>
            <a:spLocks noGrp="1"/>
          </p:cNvSpPr>
          <p:nvPr>
            <p:ph type="sldNum" sz="quarter" idx="7"/>
          </p:nvPr>
        </p:nvSpPr>
        <p:spPr>
          <a:xfrm>
            <a:off x="8524608" y="9251952"/>
            <a:ext cx="381515" cy="369332"/>
          </a:xfrm>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880836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93200" y="871200"/>
            <a:ext cx="14800185" cy="831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lvl="0" algn="l" defTabSz="584200" fontAlgn="base" hangingPunct="0"/>
            <a:r>
              <a:rPr dirty="0"/>
              <a:t>Title Text</a:t>
            </a:r>
          </a:p>
        </p:txBody>
      </p:sp>
      <p:sp>
        <p:nvSpPr>
          <p:cNvPr id="3" name="Body Level One…"/>
          <p:cNvSpPr txBox="1">
            <a:spLocks noGrp="1"/>
          </p:cNvSpPr>
          <p:nvPr>
            <p:ph type="body" idx="1"/>
          </p:nvPr>
        </p:nvSpPr>
        <p:spPr>
          <a:xfrm>
            <a:off x="493200" y="2091600"/>
            <a:ext cx="11160000" cy="6286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t">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lide Number"/>
          <p:cNvSpPr txBox="1">
            <a:spLocks noGrp="1"/>
          </p:cNvSpPr>
          <p:nvPr>
            <p:ph type="sldNum" sz="quarter" idx="2"/>
          </p:nvPr>
        </p:nvSpPr>
        <p:spPr>
          <a:xfrm>
            <a:off x="8417208" y="9251952"/>
            <a:ext cx="488915" cy="471924"/>
          </a:xfrm>
          <a:prstGeom prst="rect">
            <a:avLst/>
          </a:prstGeom>
          <a:ln w="12700">
            <a:miter lim="400000"/>
          </a:ln>
        </p:spPr>
        <p:txBody>
          <a:bodyPr wrap="none" lIns="50800" tIns="50800" rIns="50800" bIns="50800">
            <a:spAutoFit/>
          </a:bodyPr>
          <a:lstStyle>
            <a:lvl1pPr>
              <a:defRPr sz="2400">
                <a:latin typeface="Bahnschrift" panose="020B0502040204020203" pitchFamily="34" charset="0"/>
              </a:defRPr>
            </a:lvl1pPr>
          </a:lstStyle>
          <a:p>
            <a:fld id="{86CB4B4D-7CA3-9044-876B-883B54F8677D}"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74" r:id="rId1"/>
    <p:sldLayoutId id="2147483650" r:id="rId2"/>
    <p:sldLayoutId id="2147483654" r:id="rId3"/>
    <p:sldLayoutId id="2147483656" r:id="rId4"/>
    <p:sldLayoutId id="2147483657" r:id="rId5"/>
    <p:sldLayoutId id="2147483659" r:id="rId6"/>
    <p:sldLayoutId id="2147483676" r:id="rId7"/>
    <p:sldLayoutId id="2147483678" r:id="rId8"/>
    <p:sldLayoutId id="2147483679" r:id="rId9"/>
    <p:sldLayoutId id="2147483680" r:id="rId10"/>
    <p:sldLayoutId id="2147483681" r:id="rId11"/>
    <p:sldLayoutId id="2147483682" r:id="rId12"/>
  </p:sldLayoutIdLst>
  <p:transition spd="med"/>
  <p:txStyles>
    <p:titleStyle>
      <a:lvl1pPr marL="0" marR="0" indent="0" algn="ctr" defTabSz="778972" rtl="0" latinLnBrk="0">
        <a:lnSpc>
          <a:spcPct val="100000"/>
        </a:lnSpc>
        <a:spcBef>
          <a:spcPts val="0"/>
        </a:spcBef>
        <a:spcAft>
          <a:spcPts val="0"/>
        </a:spcAft>
        <a:buClrTx/>
        <a:buSzTx/>
        <a:buFontTx/>
        <a:buNone/>
        <a:tabLst/>
        <a:defRPr kumimoji="0" sz="4800" b="1" i="0" u="none" strike="noStrike" cap="none" spc="0" normalizeH="0" baseline="0">
          <a:ln>
            <a:noFill/>
          </a:ln>
          <a:solidFill>
            <a:srgbClr val="333333"/>
          </a:solidFill>
          <a:effectLst/>
          <a:uFillTx/>
          <a:latin typeface="Bahnschrift" panose="020B0502040204020203" pitchFamily="34" charset="0"/>
          <a:ea typeface="+mn-ea"/>
          <a:cs typeface="+mn-cs"/>
          <a:sym typeface="Helvetica Light"/>
        </a:defRPr>
      </a:lvl1pPr>
      <a:lvl2pPr marL="0" marR="0" indent="304815" algn="ctr" defTabSz="778972" rtl="0" latinLnBrk="0">
        <a:lnSpc>
          <a:spcPct val="100000"/>
        </a:lnSpc>
        <a:spcBef>
          <a:spcPts val="0"/>
        </a:spcBef>
        <a:spcAft>
          <a:spcPts val="0"/>
        </a:spcAft>
        <a:buClrTx/>
        <a:buSzTx/>
        <a:buFontTx/>
        <a:buNone/>
        <a:tabLst/>
        <a:defRPr sz="10667" b="0" i="0" u="none" strike="noStrike" cap="none" spc="0" baseline="0">
          <a:ln>
            <a:noFill/>
          </a:ln>
          <a:solidFill>
            <a:srgbClr val="000000"/>
          </a:solidFill>
          <a:uFillTx/>
          <a:latin typeface="+mn-lt"/>
          <a:ea typeface="+mn-ea"/>
          <a:cs typeface="+mn-cs"/>
          <a:sym typeface="Helvetica Light"/>
        </a:defRPr>
      </a:lvl2pPr>
      <a:lvl3pPr marL="0" marR="0" indent="609630" algn="ctr" defTabSz="778972" rtl="0" latinLnBrk="0">
        <a:lnSpc>
          <a:spcPct val="100000"/>
        </a:lnSpc>
        <a:spcBef>
          <a:spcPts val="0"/>
        </a:spcBef>
        <a:spcAft>
          <a:spcPts val="0"/>
        </a:spcAft>
        <a:buClrTx/>
        <a:buSzTx/>
        <a:buFontTx/>
        <a:buNone/>
        <a:tabLst/>
        <a:defRPr sz="10667" b="0" i="0" u="none" strike="noStrike" cap="none" spc="0" baseline="0">
          <a:ln>
            <a:noFill/>
          </a:ln>
          <a:solidFill>
            <a:srgbClr val="000000"/>
          </a:solidFill>
          <a:uFillTx/>
          <a:latin typeface="+mn-lt"/>
          <a:ea typeface="+mn-ea"/>
          <a:cs typeface="+mn-cs"/>
          <a:sym typeface="Helvetica Light"/>
        </a:defRPr>
      </a:lvl3pPr>
      <a:lvl4pPr marL="0" marR="0" indent="914446" algn="ctr" defTabSz="778972" rtl="0" latinLnBrk="0">
        <a:lnSpc>
          <a:spcPct val="100000"/>
        </a:lnSpc>
        <a:spcBef>
          <a:spcPts val="0"/>
        </a:spcBef>
        <a:spcAft>
          <a:spcPts val="0"/>
        </a:spcAft>
        <a:buClrTx/>
        <a:buSzTx/>
        <a:buFontTx/>
        <a:buNone/>
        <a:tabLst/>
        <a:defRPr sz="10667" b="0" i="0" u="none" strike="noStrike" cap="none" spc="0" baseline="0">
          <a:ln>
            <a:noFill/>
          </a:ln>
          <a:solidFill>
            <a:srgbClr val="000000"/>
          </a:solidFill>
          <a:uFillTx/>
          <a:latin typeface="+mn-lt"/>
          <a:ea typeface="+mn-ea"/>
          <a:cs typeface="+mn-cs"/>
          <a:sym typeface="Helvetica Light"/>
        </a:defRPr>
      </a:lvl4pPr>
      <a:lvl5pPr marL="0" marR="0" indent="1219261" algn="ctr" defTabSz="778972" rtl="0" latinLnBrk="0">
        <a:lnSpc>
          <a:spcPct val="100000"/>
        </a:lnSpc>
        <a:spcBef>
          <a:spcPts val="0"/>
        </a:spcBef>
        <a:spcAft>
          <a:spcPts val="0"/>
        </a:spcAft>
        <a:buClrTx/>
        <a:buSzTx/>
        <a:buFontTx/>
        <a:buNone/>
        <a:tabLst/>
        <a:defRPr sz="10667" b="0" i="0" u="none" strike="noStrike" cap="none" spc="0" baseline="0">
          <a:ln>
            <a:noFill/>
          </a:ln>
          <a:solidFill>
            <a:srgbClr val="000000"/>
          </a:solidFill>
          <a:uFillTx/>
          <a:latin typeface="+mn-lt"/>
          <a:ea typeface="+mn-ea"/>
          <a:cs typeface="+mn-cs"/>
          <a:sym typeface="Helvetica Light"/>
        </a:defRPr>
      </a:lvl5pPr>
      <a:lvl6pPr marL="0" marR="0" indent="1524076" algn="ctr" defTabSz="778972" rtl="0" latinLnBrk="0">
        <a:lnSpc>
          <a:spcPct val="100000"/>
        </a:lnSpc>
        <a:spcBef>
          <a:spcPts val="0"/>
        </a:spcBef>
        <a:spcAft>
          <a:spcPts val="0"/>
        </a:spcAft>
        <a:buClrTx/>
        <a:buSzTx/>
        <a:buFontTx/>
        <a:buNone/>
        <a:tabLst/>
        <a:defRPr sz="10667" b="0" i="0" u="none" strike="noStrike" cap="none" spc="0" baseline="0">
          <a:ln>
            <a:noFill/>
          </a:ln>
          <a:solidFill>
            <a:srgbClr val="000000"/>
          </a:solidFill>
          <a:uFillTx/>
          <a:latin typeface="+mn-lt"/>
          <a:ea typeface="+mn-ea"/>
          <a:cs typeface="+mn-cs"/>
          <a:sym typeface="Helvetica Light"/>
        </a:defRPr>
      </a:lvl6pPr>
      <a:lvl7pPr marL="0" marR="0" indent="1828891" algn="ctr" defTabSz="778972" rtl="0" latinLnBrk="0">
        <a:lnSpc>
          <a:spcPct val="100000"/>
        </a:lnSpc>
        <a:spcBef>
          <a:spcPts val="0"/>
        </a:spcBef>
        <a:spcAft>
          <a:spcPts val="0"/>
        </a:spcAft>
        <a:buClrTx/>
        <a:buSzTx/>
        <a:buFontTx/>
        <a:buNone/>
        <a:tabLst/>
        <a:defRPr sz="10667" b="0" i="0" u="none" strike="noStrike" cap="none" spc="0" baseline="0">
          <a:ln>
            <a:noFill/>
          </a:ln>
          <a:solidFill>
            <a:srgbClr val="000000"/>
          </a:solidFill>
          <a:uFillTx/>
          <a:latin typeface="+mn-lt"/>
          <a:ea typeface="+mn-ea"/>
          <a:cs typeface="+mn-cs"/>
          <a:sym typeface="Helvetica Light"/>
        </a:defRPr>
      </a:lvl7pPr>
      <a:lvl8pPr marL="0" marR="0" indent="2133707" algn="ctr" defTabSz="778972" rtl="0" latinLnBrk="0">
        <a:lnSpc>
          <a:spcPct val="100000"/>
        </a:lnSpc>
        <a:spcBef>
          <a:spcPts val="0"/>
        </a:spcBef>
        <a:spcAft>
          <a:spcPts val="0"/>
        </a:spcAft>
        <a:buClrTx/>
        <a:buSzTx/>
        <a:buFontTx/>
        <a:buNone/>
        <a:tabLst/>
        <a:defRPr sz="10667" b="0" i="0" u="none" strike="noStrike" cap="none" spc="0" baseline="0">
          <a:ln>
            <a:noFill/>
          </a:ln>
          <a:solidFill>
            <a:srgbClr val="000000"/>
          </a:solidFill>
          <a:uFillTx/>
          <a:latin typeface="+mn-lt"/>
          <a:ea typeface="+mn-ea"/>
          <a:cs typeface="+mn-cs"/>
          <a:sym typeface="Helvetica Light"/>
        </a:defRPr>
      </a:lvl8pPr>
      <a:lvl9pPr marL="0" marR="0" indent="2438522" algn="ctr" defTabSz="778972" rtl="0" latinLnBrk="0">
        <a:lnSpc>
          <a:spcPct val="100000"/>
        </a:lnSpc>
        <a:spcBef>
          <a:spcPts val="0"/>
        </a:spcBef>
        <a:spcAft>
          <a:spcPts val="0"/>
        </a:spcAft>
        <a:buClrTx/>
        <a:buSzTx/>
        <a:buFontTx/>
        <a:buNone/>
        <a:tabLst/>
        <a:defRPr sz="10667" b="0" i="0" u="none" strike="noStrike" cap="none" spc="0" baseline="0">
          <a:ln>
            <a:noFill/>
          </a:ln>
          <a:solidFill>
            <a:srgbClr val="000000"/>
          </a:solidFill>
          <a:uFillTx/>
          <a:latin typeface="+mn-lt"/>
          <a:ea typeface="+mn-ea"/>
          <a:cs typeface="+mn-cs"/>
          <a:sym typeface="Helvetica Light"/>
        </a:defRPr>
      </a:lvl9pPr>
    </p:titleStyle>
    <p:bodyStyle>
      <a:lvl1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1pPr>
      <a:lvl2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2pPr>
      <a:lvl3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3pPr>
      <a:lvl4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4pPr>
      <a:lvl5pPr marL="571500" marR="0" indent="-571500" algn="l" defTabSz="584200" rtl="0" fontAlgn="auto" latinLnBrk="0" hangingPunct="0">
        <a:lnSpc>
          <a:spcPct val="100000"/>
        </a:lnSpc>
        <a:spcBef>
          <a:spcPts val="0"/>
        </a:spcBef>
        <a:spcAft>
          <a:spcPts val="0"/>
        </a:spcAft>
        <a:buClrTx/>
        <a:buSzTx/>
        <a:buFont typeface="Arial" panose="020B0604020202020204" pitchFamily="34" charset="0"/>
        <a:buChar char="•"/>
        <a:tabLst/>
        <a:defRPr kumimoji="0" lang="en-US" sz="4000" b="0" i="0" u="none" strike="noStrike" cap="none" spc="0" normalizeH="0" baseline="0" dirty="0">
          <a:ln>
            <a:noFill/>
          </a:ln>
          <a:solidFill>
            <a:srgbClr val="000000"/>
          </a:solidFill>
          <a:effectLst/>
          <a:uFillTx/>
          <a:latin typeface="Bahnschrift" panose="020B0502040204020203" pitchFamily="34" charset="0"/>
          <a:ea typeface="+mn-ea"/>
          <a:cs typeface="+mn-cs"/>
          <a:sym typeface="Helvetica Light"/>
        </a:defRPr>
      </a:lvl5pPr>
      <a:lvl6pPr marL="3556178" marR="0" indent="-592696" algn="l" defTabSz="778972" rtl="0" latinLnBrk="0">
        <a:lnSpc>
          <a:spcPct val="100000"/>
        </a:lnSpc>
        <a:spcBef>
          <a:spcPts val="5600"/>
        </a:spcBef>
        <a:spcAft>
          <a:spcPts val="0"/>
        </a:spcAft>
        <a:buClrTx/>
        <a:buSzPct val="75000"/>
        <a:buFontTx/>
        <a:buChar char="•"/>
        <a:tabLst/>
        <a:defRPr sz="4800" b="0" i="0" u="none" strike="noStrike" cap="none" spc="0" baseline="0">
          <a:ln>
            <a:noFill/>
          </a:ln>
          <a:solidFill>
            <a:srgbClr val="000000"/>
          </a:solidFill>
          <a:uFillTx/>
          <a:latin typeface="+mn-lt"/>
          <a:ea typeface="+mn-ea"/>
          <a:cs typeface="+mn-cs"/>
          <a:sym typeface="Helvetica Light"/>
        </a:defRPr>
      </a:lvl6pPr>
      <a:lvl7pPr marL="4148874" marR="0" indent="-592696" algn="l" defTabSz="778972" rtl="0" latinLnBrk="0">
        <a:lnSpc>
          <a:spcPct val="100000"/>
        </a:lnSpc>
        <a:spcBef>
          <a:spcPts val="5600"/>
        </a:spcBef>
        <a:spcAft>
          <a:spcPts val="0"/>
        </a:spcAft>
        <a:buClrTx/>
        <a:buSzPct val="75000"/>
        <a:buFontTx/>
        <a:buChar char="•"/>
        <a:tabLst/>
        <a:defRPr sz="4800" b="0" i="0" u="none" strike="noStrike" cap="none" spc="0" baseline="0">
          <a:ln>
            <a:noFill/>
          </a:ln>
          <a:solidFill>
            <a:srgbClr val="000000"/>
          </a:solidFill>
          <a:uFillTx/>
          <a:latin typeface="+mn-lt"/>
          <a:ea typeface="+mn-ea"/>
          <a:cs typeface="+mn-cs"/>
          <a:sym typeface="Helvetica Light"/>
        </a:defRPr>
      </a:lvl7pPr>
      <a:lvl8pPr marL="4741570" marR="0" indent="-592696" algn="l" defTabSz="778972" rtl="0" latinLnBrk="0">
        <a:lnSpc>
          <a:spcPct val="100000"/>
        </a:lnSpc>
        <a:spcBef>
          <a:spcPts val="5600"/>
        </a:spcBef>
        <a:spcAft>
          <a:spcPts val="0"/>
        </a:spcAft>
        <a:buClrTx/>
        <a:buSzPct val="75000"/>
        <a:buFontTx/>
        <a:buChar char="•"/>
        <a:tabLst/>
        <a:defRPr sz="4800" b="0" i="0" u="none" strike="noStrike" cap="none" spc="0" baseline="0">
          <a:ln>
            <a:noFill/>
          </a:ln>
          <a:solidFill>
            <a:srgbClr val="000000"/>
          </a:solidFill>
          <a:uFillTx/>
          <a:latin typeface="+mn-lt"/>
          <a:ea typeface="+mn-ea"/>
          <a:cs typeface="+mn-cs"/>
          <a:sym typeface="Helvetica Light"/>
        </a:defRPr>
      </a:lvl8pPr>
      <a:lvl9pPr marL="5334267" marR="0" indent="-592696" algn="l" defTabSz="778972" rtl="0" latinLnBrk="0">
        <a:lnSpc>
          <a:spcPct val="100000"/>
        </a:lnSpc>
        <a:spcBef>
          <a:spcPts val="5600"/>
        </a:spcBef>
        <a:spcAft>
          <a:spcPts val="0"/>
        </a:spcAft>
        <a:buClrTx/>
        <a:buSzPct val="75000"/>
        <a:buFontTx/>
        <a:buChar char="•"/>
        <a:tabLst/>
        <a:defRPr sz="48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77897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304815" algn="ctr" defTabSz="77897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609630" algn="ctr" defTabSz="77897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914446" algn="ctr" defTabSz="77897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1219261" algn="ctr" defTabSz="77897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524076" algn="ctr" defTabSz="77897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828891" algn="ctr" defTabSz="77897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2133707" algn="ctr" defTabSz="77897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2438522" algn="ctr" defTabSz="778972"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12.emf"/><Relationship Id="rId2" Type="http://schemas.openxmlformats.org/officeDocument/2006/relationships/slideLayout" Target="../slideLayouts/slideLayout11.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1.emf"/><Relationship Id="rId4"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gi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6.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45.png"/><Relationship Id="rId4" Type="http://schemas.openxmlformats.org/officeDocument/2006/relationships/image" Target="../media/image44.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jp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utoShape 2" descr="https://globalfishingwatch.org/wp-content/uploads/GFW-visualization-all-activity_North-Sea-with-key_v2-1400x916.webp">
            <a:extLst>
              <a:ext uri="{FF2B5EF4-FFF2-40B4-BE49-F238E27FC236}">
                <a16:creationId xmlns:a16="http://schemas.microsoft.com/office/drawing/2014/main" id="{02F92135-DE07-4B56-B181-FE32829A64AF}"/>
              </a:ext>
            </a:extLst>
          </p:cNvPr>
          <p:cNvSpPr>
            <a:spLocks noChangeAspect="1" noChangeArrowheads="1"/>
          </p:cNvSpPr>
          <p:nvPr/>
        </p:nvSpPr>
        <p:spPr bwMode="auto">
          <a:xfrm>
            <a:off x="8516938" y="4724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AutoShape 4" descr="https://globalfishingwatch.org/wp-content/uploads/GFW-visualization-all-activity_North-Sea-with-key_v2-1400x916.webp">
            <a:extLst>
              <a:ext uri="{FF2B5EF4-FFF2-40B4-BE49-F238E27FC236}">
                <a16:creationId xmlns:a16="http://schemas.microsoft.com/office/drawing/2014/main" id="{8113C82B-10E0-4795-B6ED-EE54D5C5CFA0}"/>
              </a:ext>
            </a:extLst>
          </p:cNvPr>
          <p:cNvSpPr>
            <a:spLocks noChangeAspect="1" noChangeArrowheads="1"/>
          </p:cNvSpPr>
          <p:nvPr/>
        </p:nvSpPr>
        <p:spPr bwMode="auto">
          <a:xfrm>
            <a:off x="8669338" y="4876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 name="Title 6">
            <a:extLst>
              <a:ext uri="{FF2B5EF4-FFF2-40B4-BE49-F238E27FC236}">
                <a16:creationId xmlns:a16="http://schemas.microsoft.com/office/drawing/2014/main" id="{4CF31C27-D594-4C5E-A1CD-12AF80B566C0}"/>
              </a:ext>
            </a:extLst>
          </p:cNvPr>
          <p:cNvSpPr>
            <a:spLocks noGrp="1"/>
          </p:cNvSpPr>
          <p:nvPr>
            <p:ph type="title"/>
          </p:nvPr>
        </p:nvSpPr>
        <p:spPr>
          <a:xfrm>
            <a:off x="-1" y="5431733"/>
            <a:ext cx="8669339" cy="4321867"/>
          </a:xfrm>
          <a:solidFill>
            <a:srgbClr val="FFFFFF"/>
          </a:solidFill>
        </p:spPr>
        <p:txBody>
          <a:bodyPr vert="horz" wrap="square" lIns="0" tIns="12869" rIns="0" bIns="0" rtlCol="0">
            <a:spAutoFit/>
          </a:bodyPr>
          <a:lstStyle/>
          <a:p>
            <a:pPr marL="13547">
              <a:spcBef>
                <a:spcPts val="101"/>
              </a:spcBef>
            </a:pPr>
            <a:r>
              <a:rPr lang="en-GB" spc="-11" dirty="0"/>
              <a:t>(Spatial) Networks  and OpenStreetMap</a:t>
            </a:r>
            <a:br>
              <a:rPr lang="en-GB" spc="-11" dirty="0"/>
            </a:br>
            <a:br>
              <a:rPr lang="en-GB" spc="-11" dirty="0"/>
            </a:br>
            <a:r>
              <a:rPr lang="en-GB" sz="4000" spc="-11" dirty="0">
                <a:latin typeface="Bahnschrift Light" panose="020B0502040204020203" pitchFamily="34" charset="0"/>
              </a:rPr>
              <a:t>ENVS456 – week 7</a:t>
            </a:r>
            <a:br>
              <a:rPr lang="en-GB" spc="-11" dirty="0"/>
            </a:br>
            <a:r>
              <a:rPr lang="en-GB" i="1" spc="-11" dirty="0"/>
              <a:t>Gabriele Filomena</a:t>
            </a:r>
            <a:br>
              <a:rPr lang="en-GB" i="1" spc="-11" dirty="0"/>
            </a:br>
            <a:endParaRPr lang="en-GB" i="1" spc="-11" dirty="0"/>
          </a:p>
        </p:txBody>
      </p:sp>
      <p:pic>
        <p:nvPicPr>
          <p:cNvPr id="2050" name="Picture 2">
            <a:extLst>
              <a:ext uri="{FF2B5EF4-FFF2-40B4-BE49-F238E27FC236}">
                <a16:creationId xmlns:a16="http://schemas.microsoft.com/office/drawing/2014/main" id="{C385F807-F8F1-4BF3-9F87-4D83D026E7A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063" t="19967" r="13521" b="20151"/>
          <a:stretch/>
        </p:blipFill>
        <p:spPr bwMode="auto">
          <a:xfrm>
            <a:off x="7026035" y="8692"/>
            <a:ext cx="10314228" cy="9744908"/>
          </a:xfrm>
          <a:prstGeom prst="rect">
            <a:avLst/>
          </a:prstGeom>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890D4057-2F32-44A0-A6C7-079F8705E600}"/>
              </a:ext>
            </a:extLst>
          </p:cNvPr>
          <p:cNvSpPr/>
          <p:nvPr/>
        </p:nvSpPr>
        <p:spPr>
          <a:xfrm>
            <a:off x="7059553" y="8896228"/>
            <a:ext cx="2245685" cy="584775"/>
          </a:xfrm>
          <a:prstGeom prst="rect">
            <a:avLst/>
          </a:prstGeom>
        </p:spPr>
        <p:txBody>
          <a:bodyPr wrap="square">
            <a:spAutoFit/>
          </a:bodyPr>
          <a:lstStyle/>
          <a:p>
            <a:pPr algn="l"/>
            <a:r>
              <a:rPr lang="en-US" sz="1600" dirty="0">
                <a:solidFill>
                  <a:schemeClr val="bg1"/>
                </a:solidFill>
                <a:latin typeface="Bahnschrift Condensed" panose="020B0502040204020203" pitchFamily="34" charset="0"/>
                <a:ea typeface="Roboto Condensed" panose="02000000000000000000" pitchFamily="2" charset="0"/>
              </a:rPr>
              <a:t>Ed Manley, http://urbanmovements.co.uk/</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4780" y="512000"/>
            <a:ext cx="7768317" cy="1874469"/>
          </a:xfrm>
        </p:spPr>
        <p:txBody>
          <a:bodyPr vert="horz" wrap="square" lIns="0" tIns="0" rIns="0" bIns="0" rtlCol="0" anchor="ctr" anchorCtr="0">
            <a:noAutofit/>
          </a:bodyPr>
          <a:lstStyle/>
          <a:p>
            <a:pPr defTabSz="1299127">
              <a:buFont typeface="Arial" panose="020B0604020202020204" pitchFamily="34" charset="0"/>
            </a:pPr>
            <a:r>
              <a:rPr lang="en-GB" sz="3500" dirty="0">
                <a:solidFill>
                  <a:schemeClr val="tx1"/>
                </a:solidFill>
                <a:ea typeface="Roboto" panose="02000000000000000000" pitchFamily="2" charset="0"/>
              </a:rPr>
              <a:t>Unweighted Graph</a:t>
            </a:r>
            <a:endParaRPr lang="en-US" sz="3500" dirty="0">
              <a:solidFill>
                <a:schemeClr val="tx1"/>
              </a:solidFill>
              <a:ea typeface="Roboto" panose="02000000000000000000" pitchFamily="2" charset="0"/>
            </a:endParaRPr>
          </a:p>
        </p:txBody>
      </p:sp>
      <p:sp>
        <p:nvSpPr>
          <p:cNvPr id="39" name="Title 1"/>
          <p:cNvSpPr txBox="1">
            <a:spLocks/>
          </p:cNvSpPr>
          <p:nvPr/>
        </p:nvSpPr>
        <p:spPr>
          <a:xfrm>
            <a:off x="8734956" y="512001"/>
            <a:ext cx="8137529" cy="1881618"/>
          </a:xfrm>
          <a:prstGeom prst="rect">
            <a:avLst/>
          </a:prstGeom>
        </p:spPr>
        <p:txBody>
          <a:bodyPr vert="horz" lIns="0" tIns="0" rIns="0" bIns="0" rtlCol="0" anchor="ctr" anchorCtr="0">
            <a:noAutofit/>
          </a:bodyPr>
          <a:lstStyle>
            <a:lvl1pPr algn="ctr" defTabSz="913463">
              <a:lnSpc>
                <a:spcPct val="100000"/>
              </a:lnSpc>
              <a:spcBef>
                <a:spcPts val="0"/>
              </a:spcBef>
              <a:buFont typeface="Arial" panose="020B0604020202020204" pitchFamily="34" charset="0"/>
              <a:buNone/>
              <a:defRPr sz="2400" b="1">
                <a:solidFill>
                  <a:schemeClr val="bg1"/>
                </a:solidFill>
                <a:latin typeface="Roboto" panose="02000000000000000000" pitchFamily="2" charset="0"/>
                <a:ea typeface="Roboto" panose="02000000000000000000" pitchFamily="2" charset="0"/>
                <a:cs typeface="+mj-cs"/>
              </a:defRPr>
            </a:lvl1pPr>
          </a:lstStyle>
          <a:p>
            <a:r>
              <a:rPr lang="en-GB" sz="3500" dirty="0">
                <a:solidFill>
                  <a:schemeClr val="tx1"/>
                </a:solidFill>
                <a:latin typeface="Bahnschrift" panose="020B0502040204020203" pitchFamily="34" charset="0"/>
              </a:rPr>
              <a:t>Weighted Graph</a:t>
            </a:r>
            <a:endParaRPr lang="en-US" sz="3500" dirty="0">
              <a:solidFill>
                <a:schemeClr val="tx1"/>
              </a:solidFill>
              <a:latin typeface="Bahnschrift" panose="020B0502040204020203" pitchFamily="34" charset="0"/>
            </a:endParaRPr>
          </a:p>
        </p:txBody>
      </p:sp>
      <p:grpSp>
        <p:nvGrpSpPr>
          <p:cNvPr id="41" name="Group 40">
            <a:extLst>
              <a:ext uri="{FF2B5EF4-FFF2-40B4-BE49-F238E27FC236}">
                <a16:creationId xmlns:a16="http://schemas.microsoft.com/office/drawing/2014/main" id="{59EBD6E2-8567-4289-B840-FB2E557E5649}"/>
              </a:ext>
            </a:extLst>
          </p:cNvPr>
          <p:cNvGrpSpPr>
            <a:grpSpLocks noChangeAspect="1"/>
          </p:cNvGrpSpPr>
          <p:nvPr/>
        </p:nvGrpSpPr>
        <p:grpSpPr>
          <a:xfrm>
            <a:off x="2442718" y="2553811"/>
            <a:ext cx="4686508" cy="3936492"/>
            <a:chOff x="2346960" y="1226503"/>
            <a:chExt cx="2114520" cy="1745297"/>
          </a:xfrm>
        </p:grpSpPr>
        <p:cxnSp>
          <p:nvCxnSpPr>
            <p:cNvPr id="57" name="Straight Connector 56">
              <a:extLst>
                <a:ext uri="{FF2B5EF4-FFF2-40B4-BE49-F238E27FC236}">
                  <a16:creationId xmlns:a16="http://schemas.microsoft.com/office/drawing/2014/main" id="{E31FF2A1-6047-4EE9-BEC8-332B1DA2DA1A}"/>
                </a:ext>
              </a:extLst>
            </p:cNvPr>
            <p:cNvCxnSpPr/>
            <p:nvPr/>
          </p:nvCxnSpPr>
          <p:spPr>
            <a:xfrm rot="5400000">
              <a:off x="2209798" y="2235457"/>
              <a:ext cx="990606" cy="289279"/>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8" name="Straight Connector 57">
              <a:extLst>
                <a:ext uri="{FF2B5EF4-FFF2-40B4-BE49-F238E27FC236}">
                  <a16:creationId xmlns:a16="http://schemas.microsoft.com/office/drawing/2014/main" id="{1488D16A-89B5-4461-AFC8-9B7743461055}"/>
                </a:ext>
              </a:extLst>
            </p:cNvPr>
            <p:cNvCxnSpPr/>
            <p:nvPr/>
          </p:nvCxnSpPr>
          <p:spPr>
            <a:xfrm>
              <a:off x="2857361" y="1812926"/>
              <a:ext cx="952639" cy="685799"/>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D5092EDE-1859-4A5A-BD85-2F7D7F899FD9}"/>
                </a:ext>
              </a:extLst>
            </p:cNvPr>
            <p:cNvCxnSpPr/>
            <p:nvPr/>
          </p:nvCxnSpPr>
          <p:spPr>
            <a:xfrm flipV="1">
              <a:off x="2568082" y="2498725"/>
              <a:ext cx="1241920" cy="304808"/>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600FDE79-4791-462B-8901-82915889EB99}"/>
                </a:ext>
              </a:extLst>
            </p:cNvPr>
            <p:cNvCxnSpPr/>
            <p:nvPr/>
          </p:nvCxnSpPr>
          <p:spPr>
            <a:xfrm rot="5400000">
              <a:off x="3543303" y="1774826"/>
              <a:ext cx="990598" cy="457199"/>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61" name="Oval 60">
              <a:extLst>
                <a:ext uri="{FF2B5EF4-FFF2-40B4-BE49-F238E27FC236}">
                  <a16:creationId xmlns:a16="http://schemas.microsoft.com/office/drawing/2014/main" id="{F3F08AD2-8083-4F36-A594-F730970F2AA6}"/>
                </a:ext>
              </a:extLst>
            </p:cNvPr>
            <p:cNvSpPr/>
            <p:nvPr/>
          </p:nvSpPr>
          <p:spPr>
            <a:xfrm>
              <a:off x="2346960" y="2621916"/>
              <a:ext cx="349884" cy="349884"/>
            </a:xfrm>
            <a:prstGeom prst="ellipse">
              <a:avLst/>
            </a:prstGeom>
            <a:solidFill>
              <a:srgbClr val="FF00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latin typeface="Bahnschrift" panose="020B0502040204020203" pitchFamily="34" charset="0"/>
              </a:endParaRPr>
            </a:p>
          </p:txBody>
        </p:sp>
        <p:sp>
          <p:nvSpPr>
            <p:cNvPr id="62" name="TextBox 61">
              <a:extLst>
                <a:ext uri="{FF2B5EF4-FFF2-40B4-BE49-F238E27FC236}">
                  <a16:creationId xmlns:a16="http://schemas.microsoft.com/office/drawing/2014/main" id="{00BFBE35-6763-4E23-9E03-9DE1FBB95CA2}"/>
                </a:ext>
              </a:extLst>
            </p:cNvPr>
            <p:cNvSpPr txBox="1"/>
            <p:nvPr/>
          </p:nvSpPr>
          <p:spPr>
            <a:xfrm>
              <a:off x="2414311" y="2637315"/>
              <a:ext cx="375653" cy="250541"/>
            </a:xfrm>
            <a:prstGeom prst="rect">
              <a:avLst/>
            </a:prstGeom>
            <a:noFill/>
          </p:spPr>
          <p:txBody>
            <a:bodyPr wrap="square" rtlCol="0">
              <a:spAutoFit/>
            </a:bodyPr>
            <a:lstStyle/>
            <a:p>
              <a:r>
                <a:rPr lang="en-US" sz="3072" b="1" dirty="0">
                  <a:solidFill>
                    <a:schemeClr val="tx1"/>
                  </a:solidFill>
                  <a:latin typeface="Bahnschrift" panose="020B0502040204020203" pitchFamily="34" charset="0"/>
                  <a:cs typeface="Helvetica"/>
                </a:rPr>
                <a:t>C</a:t>
              </a:r>
            </a:p>
          </p:txBody>
        </p:sp>
        <p:sp>
          <p:nvSpPr>
            <p:cNvPr id="63" name="Oval 62">
              <a:extLst>
                <a:ext uri="{FF2B5EF4-FFF2-40B4-BE49-F238E27FC236}">
                  <a16:creationId xmlns:a16="http://schemas.microsoft.com/office/drawing/2014/main" id="{2F2981BB-FE6F-44AD-B441-99EEE9246DA7}"/>
                </a:ext>
              </a:extLst>
            </p:cNvPr>
            <p:cNvSpPr/>
            <p:nvPr/>
          </p:nvSpPr>
          <p:spPr>
            <a:xfrm>
              <a:off x="2659254" y="1623982"/>
              <a:ext cx="349884" cy="349884"/>
            </a:xfrm>
            <a:prstGeom prst="ellipse">
              <a:avLst/>
            </a:prstGeom>
            <a:solidFill>
              <a:srgbClr val="FF00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latin typeface="Bahnschrift" panose="020B0502040204020203" pitchFamily="34" charset="0"/>
              </a:endParaRPr>
            </a:p>
          </p:txBody>
        </p:sp>
        <p:sp>
          <p:nvSpPr>
            <p:cNvPr id="64" name="TextBox 63">
              <a:extLst>
                <a:ext uri="{FF2B5EF4-FFF2-40B4-BE49-F238E27FC236}">
                  <a16:creationId xmlns:a16="http://schemas.microsoft.com/office/drawing/2014/main" id="{2D66D8E1-7F21-4410-A5A3-4E0FEC0ECD1F}"/>
                </a:ext>
              </a:extLst>
            </p:cNvPr>
            <p:cNvSpPr txBox="1"/>
            <p:nvPr/>
          </p:nvSpPr>
          <p:spPr>
            <a:xfrm>
              <a:off x="2708376" y="1642457"/>
              <a:ext cx="375653" cy="250541"/>
            </a:xfrm>
            <a:prstGeom prst="rect">
              <a:avLst/>
            </a:prstGeom>
            <a:noFill/>
          </p:spPr>
          <p:txBody>
            <a:bodyPr wrap="square" rtlCol="0">
              <a:spAutoFit/>
            </a:bodyPr>
            <a:lstStyle/>
            <a:p>
              <a:r>
                <a:rPr lang="en-US" sz="3072" b="1" dirty="0">
                  <a:solidFill>
                    <a:schemeClr val="tx1"/>
                  </a:solidFill>
                  <a:latin typeface="Bahnschrift" panose="020B0502040204020203" pitchFamily="34" charset="0"/>
                  <a:cs typeface="Helvetica"/>
                </a:rPr>
                <a:t>A</a:t>
              </a:r>
            </a:p>
          </p:txBody>
        </p:sp>
        <p:sp>
          <p:nvSpPr>
            <p:cNvPr id="65" name="Oval 64">
              <a:extLst>
                <a:ext uri="{FF2B5EF4-FFF2-40B4-BE49-F238E27FC236}">
                  <a16:creationId xmlns:a16="http://schemas.microsoft.com/office/drawing/2014/main" id="{DA2DA2D4-E21C-48C5-8AC9-D6C8843AED71}"/>
                </a:ext>
              </a:extLst>
            </p:cNvPr>
            <p:cNvSpPr/>
            <p:nvPr/>
          </p:nvSpPr>
          <p:spPr>
            <a:xfrm>
              <a:off x="4111596" y="1226503"/>
              <a:ext cx="349884" cy="349884"/>
            </a:xfrm>
            <a:prstGeom prst="ellipse">
              <a:avLst/>
            </a:prstGeom>
            <a:solidFill>
              <a:srgbClr val="FF00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latin typeface="Bahnschrift" panose="020B0502040204020203" pitchFamily="34" charset="0"/>
              </a:endParaRPr>
            </a:p>
          </p:txBody>
        </p:sp>
        <p:sp>
          <p:nvSpPr>
            <p:cNvPr id="66" name="Oval 65">
              <a:extLst>
                <a:ext uri="{FF2B5EF4-FFF2-40B4-BE49-F238E27FC236}">
                  <a16:creationId xmlns:a16="http://schemas.microsoft.com/office/drawing/2014/main" id="{09063B57-CC1E-4D40-B412-ECA571FBE391}"/>
                </a:ext>
              </a:extLst>
            </p:cNvPr>
            <p:cNvSpPr/>
            <p:nvPr/>
          </p:nvSpPr>
          <p:spPr>
            <a:xfrm>
              <a:off x="3630888" y="2341889"/>
              <a:ext cx="349884" cy="349884"/>
            </a:xfrm>
            <a:prstGeom prst="ellipse">
              <a:avLst/>
            </a:prstGeom>
            <a:solidFill>
              <a:srgbClr val="FF00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latin typeface="Bahnschrift" panose="020B0502040204020203" pitchFamily="34" charset="0"/>
              </a:endParaRPr>
            </a:p>
          </p:txBody>
        </p:sp>
        <p:sp>
          <p:nvSpPr>
            <p:cNvPr id="67" name="TextBox 66">
              <a:extLst>
                <a:ext uri="{FF2B5EF4-FFF2-40B4-BE49-F238E27FC236}">
                  <a16:creationId xmlns:a16="http://schemas.microsoft.com/office/drawing/2014/main" id="{462560BF-2F95-4927-AA12-AA78BF89CAE7}"/>
                </a:ext>
              </a:extLst>
            </p:cNvPr>
            <p:cNvSpPr txBox="1"/>
            <p:nvPr/>
          </p:nvSpPr>
          <p:spPr>
            <a:xfrm>
              <a:off x="4186656" y="1240305"/>
              <a:ext cx="199765" cy="250541"/>
            </a:xfrm>
            <a:prstGeom prst="rect">
              <a:avLst/>
            </a:prstGeom>
            <a:noFill/>
          </p:spPr>
          <p:txBody>
            <a:bodyPr wrap="none" rtlCol="0">
              <a:spAutoFit/>
            </a:bodyPr>
            <a:lstStyle/>
            <a:p>
              <a:pPr algn="ctr"/>
              <a:r>
                <a:rPr lang="en-US" sz="3072" b="1" dirty="0">
                  <a:solidFill>
                    <a:schemeClr val="tx1"/>
                  </a:solidFill>
                  <a:latin typeface="Bahnschrift" panose="020B0502040204020203" pitchFamily="34" charset="0"/>
                  <a:cs typeface="Helvetica"/>
                </a:rPr>
                <a:t>D</a:t>
              </a:r>
            </a:p>
          </p:txBody>
        </p:sp>
        <p:sp>
          <p:nvSpPr>
            <p:cNvPr id="68" name="TextBox 67">
              <a:extLst>
                <a:ext uri="{FF2B5EF4-FFF2-40B4-BE49-F238E27FC236}">
                  <a16:creationId xmlns:a16="http://schemas.microsoft.com/office/drawing/2014/main" id="{04AC20B9-1185-4CFD-9EB7-E53E7E5BB15A}"/>
                </a:ext>
              </a:extLst>
            </p:cNvPr>
            <p:cNvSpPr txBox="1"/>
            <p:nvPr/>
          </p:nvSpPr>
          <p:spPr>
            <a:xfrm>
              <a:off x="3713483" y="2362108"/>
              <a:ext cx="198319" cy="250541"/>
            </a:xfrm>
            <a:prstGeom prst="rect">
              <a:avLst/>
            </a:prstGeom>
            <a:noFill/>
          </p:spPr>
          <p:txBody>
            <a:bodyPr wrap="none" rtlCol="0">
              <a:spAutoFit/>
            </a:bodyPr>
            <a:lstStyle/>
            <a:p>
              <a:r>
                <a:rPr lang="en-US" sz="3072" b="1" dirty="0">
                  <a:solidFill>
                    <a:schemeClr val="tx1"/>
                  </a:solidFill>
                  <a:latin typeface="Bahnschrift" panose="020B0502040204020203" pitchFamily="34" charset="0"/>
                  <a:cs typeface="Helvetica"/>
                </a:rPr>
                <a:t>B</a:t>
              </a:r>
            </a:p>
          </p:txBody>
        </p:sp>
      </p:grpSp>
      <p:grpSp>
        <p:nvGrpSpPr>
          <p:cNvPr id="69" name="Group 68">
            <a:extLst>
              <a:ext uri="{FF2B5EF4-FFF2-40B4-BE49-F238E27FC236}">
                <a16:creationId xmlns:a16="http://schemas.microsoft.com/office/drawing/2014/main" id="{96E8B45E-BC90-4917-B367-41F7943600DB}"/>
              </a:ext>
            </a:extLst>
          </p:cNvPr>
          <p:cNvGrpSpPr>
            <a:grpSpLocks noChangeAspect="1"/>
          </p:cNvGrpSpPr>
          <p:nvPr/>
        </p:nvGrpSpPr>
        <p:grpSpPr>
          <a:xfrm>
            <a:off x="10456416" y="2528514"/>
            <a:ext cx="4566625" cy="3919385"/>
            <a:chOff x="7856845" y="1276112"/>
            <a:chExt cx="2087805" cy="1726168"/>
          </a:xfrm>
        </p:grpSpPr>
        <p:cxnSp>
          <p:nvCxnSpPr>
            <p:cNvPr id="70" name="Straight Connector 69">
              <a:extLst>
                <a:ext uri="{FF2B5EF4-FFF2-40B4-BE49-F238E27FC236}">
                  <a16:creationId xmlns:a16="http://schemas.microsoft.com/office/drawing/2014/main" id="{04A4FA23-2EE4-40D4-A488-366239193007}"/>
                </a:ext>
              </a:extLst>
            </p:cNvPr>
            <p:cNvCxnSpPr/>
            <p:nvPr/>
          </p:nvCxnSpPr>
          <p:spPr>
            <a:xfrm rot="5400000">
              <a:off x="7673338" y="2194069"/>
              <a:ext cx="990606" cy="289279"/>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1" name="Straight Connector 70">
              <a:extLst>
                <a:ext uri="{FF2B5EF4-FFF2-40B4-BE49-F238E27FC236}">
                  <a16:creationId xmlns:a16="http://schemas.microsoft.com/office/drawing/2014/main" id="{45C84446-2058-4BC8-BCBF-026B6064B19C}"/>
                </a:ext>
              </a:extLst>
            </p:cNvPr>
            <p:cNvCxnSpPr/>
            <p:nvPr/>
          </p:nvCxnSpPr>
          <p:spPr>
            <a:xfrm>
              <a:off x="8313281" y="1843406"/>
              <a:ext cx="952639" cy="685799"/>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2" name="Straight Connector 71">
              <a:extLst>
                <a:ext uri="{FF2B5EF4-FFF2-40B4-BE49-F238E27FC236}">
                  <a16:creationId xmlns:a16="http://schemas.microsoft.com/office/drawing/2014/main" id="{A2244371-44F8-4E1F-A559-C5A25003B243}"/>
                </a:ext>
              </a:extLst>
            </p:cNvPr>
            <p:cNvCxnSpPr/>
            <p:nvPr/>
          </p:nvCxnSpPr>
          <p:spPr>
            <a:xfrm flipV="1">
              <a:off x="8024001" y="2529205"/>
              <a:ext cx="1241920" cy="304808"/>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634CC682-D6BA-4421-A3BF-DB33AB5BCF5A}"/>
                </a:ext>
              </a:extLst>
            </p:cNvPr>
            <p:cNvCxnSpPr/>
            <p:nvPr/>
          </p:nvCxnSpPr>
          <p:spPr>
            <a:xfrm rot="5400000">
              <a:off x="8999223" y="1805306"/>
              <a:ext cx="990598" cy="457199"/>
            </a:xfrm>
            <a:prstGeom prst="line">
              <a:avLst/>
            </a:prstGeom>
            <a:ln w="127000">
              <a:solidFill>
                <a:schemeClr val="tx1"/>
              </a:solidFill>
            </a:ln>
          </p:spPr>
          <p:style>
            <a:lnRef idx="2">
              <a:schemeClr val="accent1"/>
            </a:lnRef>
            <a:fillRef idx="0">
              <a:schemeClr val="accent1"/>
            </a:fillRef>
            <a:effectRef idx="1">
              <a:schemeClr val="accent1"/>
            </a:effectRef>
            <a:fontRef idx="minor">
              <a:schemeClr val="tx1"/>
            </a:fontRef>
          </p:style>
        </p:cxnSp>
        <p:sp>
          <p:nvSpPr>
            <p:cNvPr id="74" name="Oval 73">
              <a:extLst>
                <a:ext uri="{FF2B5EF4-FFF2-40B4-BE49-F238E27FC236}">
                  <a16:creationId xmlns:a16="http://schemas.microsoft.com/office/drawing/2014/main" id="{5A6B67DD-4BC2-4F8B-BF4C-73FEA75D6484}"/>
                </a:ext>
              </a:extLst>
            </p:cNvPr>
            <p:cNvSpPr/>
            <p:nvPr/>
          </p:nvSpPr>
          <p:spPr>
            <a:xfrm>
              <a:off x="7856845" y="2652396"/>
              <a:ext cx="349884" cy="349884"/>
            </a:xfrm>
            <a:prstGeom prst="ellipse">
              <a:avLst/>
            </a:prstGeom>
            <a:solidFill>
              <a:srgbClr val="FF00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latin typeface="Bahnschrift" panose="020B0502040204020203" pitchFamily="34" charset="0"/>
              </a:endParaRPr>
            </a:p>
          </p:txBody>
        </p:sp>
        <p:sp>
          <p:nvSpPr>
            <p:cNvPr id="75" name="Oval 74">
              <a:extLst>
                <a:ext uri="{FF2B5EF4-FFF2-40B4-BE49-F238E27FC236}">
                  <a16:creationId xmlns:a16="http://schemas.microsoft.com/office/drawing/2014/main" id="{54FF2D27-1577-42A2-8D94-BAAE6985B529}"/>
                </a:ext>
              </a:extLst>
            </p:cNvPr>
            <p:cNvSpPr/>
            <p:nvPr/>
          </p:nvSpPr>
          <p:spPr>
            <a:xfrm>
              <a:off x="8145769" y="1638904"/>
              <a:ext cx="349884" cy="349884"/>
            </a:xfrm>
            <a:prstGeom prst="ellipse">
              <a:avLst/>
            </a:prstGeom>
            <a:solidFill>
              <a:srgbClr val="FF00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latin typeface="Bahnschrift" panose="020B0502040204020203" pitchFamily="34" charset="0"/>
              </a:endParaRPr>
            </a:p>
          </p:txBody>
        </p:sp>
        <p:sp>
          <p:nvSpPr>
            <p:cNvPr id="76" name="Oval 75">
              <a:extLst>
                <a:ext uri="{FF2B5EF4-FFF2-40B4-BE49-F238E27FC236}">
                  <a16:creationId xmlns:a16="http://schemas.microsoft.com/office/drawing/2014/main" id="{5C70F056-B986-4EC2-965F-867CA0322BD7}"/>
                </a:ext>
              </a:extLst>
            </p:cNvPr>
            <p:cNvSpPr/>
            <p:nvPr/>
          </p:nvSpPr>
          <p:spPr>
            <a:xfrm>
              <a:off x="9072767" y="2354262"/>
              <a:ext cx="349884" cy="349884"/>
            </a:xfrm>
            <a:prstGeom prst="ellipse">
              <a:avLst/>
            </a:prstGeom>
            <a:solidFill>
              <a:srgbClr val="FF00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latin typeface="Bahnschrift" panose="020B0502040204020203" pitchFamily="34" charset="0"/>
              </a:endParaRPr>
            </a:p>
          </p:txBody>
        </p:sp>
        <p:sp>
          <p:nvSpPr>
            <p:cNvPr id="77" name="Oval 76">
              <a:extLst>
                <a:ext uri="{FF2B5EF4-FFF2-40B4-BE49-F238E27FC236}">
                  <a16:creationId xmlns:a16="http://schemas.microsoft.com/office/drawing/2014/main" id="{81CBAB6D-DD8D-46FE-835B-284597770F4A}"/>
                </a:ext>
              </a:extLst>
            </p:cNvPr>
            <p:cNvSpPr/>
            <p:nvPr/>
          </p:nvSpPr>
          <p:spPr>
            <a:xfrm>
              <a:off x="9594766" y="1276112"/>
              <a:ext cx="349884" cy="349884"/>
            </a:xfrm>
            <a:prstGeom prst="ellipse">
              <a:avLst/>
            </a:prstGeom>
            <a:solidFill>
              <a:srgbClr val="FF00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latin typeface="Bahnschrift" panose="020B0502040204020203" pitchFamily="34" charset="0"/>
              </a:endParaRPr>
            </a:p>
          </p:txBody>
        </p:sp>
        <p:sp>
          <p:nvSpPr>
            <p:cNvPr id="78" name="TextBox 77">
              <a:extLst>
                <a:ext uri="{FF2B5EF4-FFF2-40B4-BE49-F238E27FC236}">
                  <a16:creationId xmlns:a16="http://schemas.microsoft.com/office/drawing/2014/main" id="{C2E4954F-8129-43D0-A08A-51BCC91CFB31}"/>
                </a:ext>
              </a:extLst>
            </p:cNvPr>
            <p:cNvSpPr txBox="1"/>
            <p:nvPr/>
          </p:nvSpPr>
          <p:spPr>
            <a:xfrm>
              <a:off x="7953518" y="2666546"/>
              <a:ext cx="195824" cy="248876"/>
            </a:xfrm>
            <a:prstGeom prst="rect">
              <a:avLst/>
            </a:prstGeom>
            <a:noFill/>
          </p:spPr>
          <p:txBody>
            <a:bodyPr wrap="none" rtlCol="0">
              <a:spAutoFit/>
            </a:bodyPr>
            <a:lstStyle/>
            <a:p>
              <a:r>
                <a:rPr lang="en-US" sz="3072" b="1" dirty="0">
                  <a:solidFill>
                    <a:schemeClr val="tx1"/>
                  </a:solidFill>
                  <a:latin typeface="Bahnschrift" panose="020B0502040204020203" pitchFamily="34" charset="0"/>
                  <a:cs typeface="Helvetica"/>
                </a:rPr>
                <a:t>C</a:t>
              </a:r>
            </a:p>
          </p:txBody>
        </p:sp>
        <p:sp>
          <p:nvSpPr>
            <p:cNvPr id="79" name="TextBox 78">
              <a:extLst>
                <a:ext uri="{FF2B5EF4-FFF2-40B4-BE49-F238E27FC236}">
                  <a16:creationId xmlns:a16="http://schemas.microsoft.com/office/drawing/2014/main" id="{D1A9C694-1B7A-48FF-AEAC-DEE06C8AF2CF}"/>
                </a:ext>
              </a:extLst>
            </p:cNvPr>
            <p:cNvSpPr txBox="1"/>
            <p:nvPr/>
          </p:nvSpPr>
          <p:spPr>
            <a:xfrm>
              <a:off x="9153386" y="2380200"/>
              <a:ext cx="200954" cy="248876"/>
            </a:xfrm>
            <a:prstGeom prst="rect">
              <a:avLst/>
            </a:prstGeom>
            <a:noFill/>
          </p:spPr>
          <p:txBody>
            <a:bodyPr wrap="none" rtlCol="0">
              <a:spAutoFit/>
            </a:bodyPr>
            <a:lstStyle/>
            <a:p>
              <a:r>
                <a:rPr lang="en-US" sz="3072" b="1" dirty="0">
                  <a:solidFill>
                    <a:schemeClr val="tx1"/>
                  </a:solidFill>
                  <a:latin typeface="Bahnschrift" panose="020B0502040204020203" pitchFamily="34" charset="0"/>
                  <a:cs typeface="Helvetica"/>
                </a:rPr>
                <a:t>B</a:t>
              </a:r>
            </a:p>
          </p:txBody>
        </p:sp>
        <p:sp>
          <p:nvSpPr>
            <p:cNvPr id="80" name="TextBox 79">
              <a:extLst>
                <a:ext uri="{FF2B5EF4-FFF2-40B4-BE49-F238E27FC236}">
                  <a16:creationId xmlns:a16="http://schemas.microsoft.com/office/drawing/2014/main" id="{77913DC0-823D-4D3F-A8FA-D33E18D50278}"/>
                </a:ext>
              </a:extLst>
            </p:cNvPr>
            <p:cNvSpPr txBox="1"/>
            <p:nvPr/>
          </p:nvSpPr>
          <p:spPr>
            <a:xfrm>
              <a:off x="8211197" y="1661251"/>
              <a:ext cx="200954" cy="248876"/>
            </a:xfrm>
            <a:prstGeom prst="rect">
              <a:avLst/>
            </a:prstGeom>
            <a:noFill/>
          </p:spPr>
          <p:txBody>
            <a:bodyPr wrap="none" rtlCol="0">
              <a:spAutoFit/>
            </a:bodyPr>
            <a:lstStyle/>
            <a:p>
              <a:r>
                <a:rPr lang="en-US" sz="3072" b="1" dirty="0">
                  <a:solidFill>
                    <a:schemeClr val="tx1"/>
                  </a:solidFill>
                  <a:latin typeface="Bahnschrift" panose="020B0502040204020203" pitchFamily="34" charset="0"/>
                  <a:cs typeface="Helvetica"/>
                </a:rPr>
                <a:t>A</a:t>
              </a:r>
            </a:p>
          </p:txBody>
        </p:sp>
        <p:sp>
          <p:nvSpPr>
            <p:cNvPr id="81" name="TextBox 80">
              <a:extLst>
                <a:ext uri="{FF2B5EF4-FFF2-40B4-BE49-F238E27FC236}">
                  <a16:creationId xmlns:a16="http://schemas.microsoft.com/office/drawing/2014/main" id="{41314EC2-8203-465C-97C1-C39492A50F73}"/>
                </a:ext>
              </a:extLst>
            </p:cNvPr>
            <p:cNvSpPr txBox="1"/>
            <p:nvPr/>
          </p:nvSpPr>
          <p:spPr>
            <a:xfrm>
              <a:off x="9688581" y="1339128"/>
              <a:ext cx="202419" cy="248876"/>
            </a:xfrm>
            <a:prstGeom prst="rect">
              <a:avLst/>
            </a:prstGeom>
            <a:noFill/>
          </p:spPr>
          <p:txBody>
            <a:bodyPr wrap="none" rtlCol="0">
              <a:spAutoFit/>
            </a:bodyPr>
            <a:lstStyle/>
            <a:p>
              <a:r>
                <a:rPr lang="en-US" sz="3072" b="1" dirty="0">
                  <a:solidFill>
                    <a:schemeClr val="tx1"/>
                  </a:solidFill>
                  <a:latin typeface="Bahnschrift" panose="020B0502040204020203" pitchFamily="34" charset="0"/>
                  <a:cs typeface="Helvetica"/>
                </a:rPr>
                <a:t>D</a:t>
              </a:r>
            </a:p>
          </p:txBody>
        </p:sp>
      </p:grpSp>
      <p:graphicFrame>
        <p:nvGraphicFramePr>
          <p:cNvPr id="99" name="Object 98">
            <a:extLst>
              <a:ext uri="{FF2B5EF4-FFF2-40B4-BE49-F238E27FC236}">
                <a16:creationId xmlns:a16="http://schemas.microsoft.com/office/drawing/2014/main" id="{635F0283-0B6F-41C0-A83B-40E9FEEC1C2B}"/>
              </a:ext>
            </a:extLst>
          </p:cNvPr>
          <p:cNvGraphicFramePr>
            <a:graphicFrameLocks noChangeAspect="1"/>
          </p:cNvGraphicFramePr>
          <p:nvPr>
            <p:extLst>
              <p:ext uri="{D42A27DB-BD31-4B8C-83A1-F6EECF244321}">
                <p14:modId xmlns:p14="http://schemas.microsoft.com/office/powerpoint/2010/main" val="3114920872"/>
              </p:ext>
            </p:extLst>
          </p:nvPr>
        </p:nvGraphicFramePr>
        <p:xfrm>
          <a:off x="10248564" y="7242920"/>
          <a:ext cx="4496108" cy="2048000"/>
        </p:xfrm>
        <a:graphic>
          <a:graphicData uri="http://schemas.openxmlformats.org/presentationml/2006/ole">
            <mc:AlternateContent xmlns:mc="http://schemas.openxmlformats.org/markup-compatibility/2006">
              <mc:Choice xmlns:v="urn:schemas-microsoft-com:vml" Requires="v">
                <p:oleObj spid="_x0000_s1030" name="Equation" r:id="rId4" imgW="1676400" imgH="889000" progId="Equation.3">
                  <p:embed/>
                </p:oleObj>
              </mc:Choice>
              <mc:Fallback>
                <p:oleObj name="Equation" r:id="rId4" imgW="1676400" imgH="889000" progId="Equation.3">
                  <p:embed/>
                  <p:pic>
                    <p:nvPicPr>
                      <p:cNvPr id="99" name="Object 98">
                        <a:extLst>
                          <a:ext uri="{FF2B5EF4-FFF2-40B4-BE49-F238E27FC236}">
                            <a16:creationId xmlns:a16="http://schemas.microsoft.com/office/drawing/2014/main" id="{635F0283-0B6F-41C0-A83B-40E9FEEC1C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48564" y="7242920"/>
                        <a:ext cx="4496108" cy="2048000"/>
                      </a:xfrm>
                      <a:prstGeom prst="rect">
                        <a:avLst/>
                      </a:prstGeom>
                      <a:solidFill>
                        <a:schemeClr val="bg2">
                          <a:lumMod val="90000"/>
                        </a:schemeClr>
                      </a:solidFill>
                      <a:ln w="63500">
                        <a:solidFill>
                          <a:schemeClr val="bg2">
                            <a:lumMod val="90000"/>
                          </a:schemeClr>
                        </a:solidFill>
                      </a:ln>
                    </p:spPr>
                  </p:pic>
                </p:oleObj>
              </mc:Fallback>
            </mc:AlternateContent>
          </a:graphicData>
        </a:graphic>
      </p:graphicFrame>
      <p:graphicFrame>
        <p:nvGraphicFramePr>
          <p:cNvPr id="98" name="Object 97">
            <a:extLst>
              <a:ext uri="{FF2B5EF4-FFF2-40B4-BE49-F238E27FC236}">
                <a16:creationId xmlns:a16="http://schemas.microsoft.com/office/drawing/2014/main" id="{3F29F477-74A1-43C7-86B9-453C4E4444CC}"/>
              </a:ext>
            </a:extLst>
          </p:cNvPr>
          <p:cNvGraphicFramePr>
            <a:graphicFrameLocks noChangeAspect="1"/>
          </p:cNvGraphicFramePr>
          <p:nvPr>
            <p:extLst>
              <p:ext uri="{D42A27DB-BD31-4B8C-83A1-F6EECF244321}">
                <p14:modId xmlns:p14="http://schemas.microsoft.com/office/powerpoint/2010/main" val="4012166309"/>
              </p:ext>
            </p:extLst>
          </p:nvPr>
        </p:nvGraphicFramePr>
        <p:xfrm>
          <a:off x="2663309" y="7242920"/>
          <a:ext cx="3932645" cy="2048000"/>
        </p:xfrm>
        <a:graphic>
          <a:graphicData uri="http://schemas.openxmlformats.org/presentationml/2006/ole">
            <mc:AlternateContent xmlns:mc="http://schemas.openxmlformats.org/markup-compatibility/2006">
              <mc:Choice xmlns:v="urn:schemas-microsoft-com:vml" Requires="v">
                <p:oleObj spid="_x0000_s1031" name="Equation" r:id="rId6" imgW="1422400" imgH="889000" progId="Equation.3">
                  <p:embed/>
                </p:oleObj>
              </mc:Choice>
              <mc:Fallback>
                <p:oleObj name="Equation" r:id="rId6" imgW="1422400" imgH="889000" progId="Equation.3">
                  <p:embed/>
                  <p:pic>
                    <p:nvPicPr>
                      <p:cNvPr id="98" name="Object 97">
                        <a:extLst>
                          <a:ext uri="{FF2B5EF4-FFF2-40B4-BE49-F238E27FC236}">
                            <a16:creationId xmlns:a16="http://schemas.microsoft.com/office/drawing/2014/main" id="{3F29F477-74A1-43C7-86B9-453C4E4444C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63309" y="7242920"/>
                        <a:ext cx="3932645" cy="2048000"/>
                      </a:xfrm>
                      <a:prstGeom prst="rect">
                        <a:avLst/>
                      </a:prstGeom>
                      <a:solidFill>
                        <a:schemeClr val="bg2">
                          <a:lumMod val="90000"/>
                        </a:schemeClr>
                      </a:solidFill>
                      <a:ln w="63500">
                        <a:solidFill>
                          <a:schemeClr val="bg2">
                            <a:lumMod val="90000"/>
                          </a:schemeClr>
                        </a:solidFill>
                      </a:ln>
                    </p:spPr>
                  </p:pic>
                </p:oleObj>
              </mc:Fallback>
            </mc:AlternateContent>
          </a:graphicData>
        </a:graphic>
      </p:graphicFrame>
      <p:sp>
        <p:nvSpPr>
          <p:cNvPr id="100" name="Rectangle 99">
            <a:extLst>
              <a:ext uri="{FF2B5EF4-FFF2-40B4-BE49-F238E27FC236}">
                <a16:creationId xmlns:a16="http://schemas.microsoft.com/office/drawing/2014/main" id="{0822C0D0-A765-479B-9AA0-5BD19BC0E5B1}"/>
              </a:ext>
            </a:extLst>
          </p:cNvPr>
          <p:cNvSpPr/>
          <p:nvPr/>
        </p:nvSpPr>
        <p:spPr>
          <a:xfrm rot="5400000">
            <a:off x="5685205" y="5033153"/>
            <a:ext cx="6007643" cy="65023"/>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latin typeface="Bahnschrift" panose="020B0502040204020203" pitchFamily="34" charset="0"/>
            </a:endParaRPr>
          </a:p>
        </p:txBody>
      </p:sp>
    </p:spTree>
    <p:extLst>
      <p:ext uri="{BB962C8B-B14F-4D97-AF65-F5344CB8AC3E}">
        <p14:creationId xmlns:p14="http://schemas.microsoft.com/office/powerpoint/2010/main" val="1799700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dirty="0">
                <a:solidFill>
                  <a:schemeClr val="tx1"/>
                </a:solidFill>
                <a:ea typeface="Roboto Medium" pitchFamily="2" charset="0"/>
              </a:rPr>
              <a:t>Distances and shortest path</a:t>
            </a:r>
            <a:endParaRPr lang="en-US" dirty="0">
              <a:solidFill>
                <a:schemeClr val="tx1"/>
              </a:solidFill>
              <a:ea typeface="Roboto Medium" pitchFamily="2" charset="0"/>
            </a:endParaRPr>
          </a:p>
        </p:txBody>
      </p:sp>
      <p:sp>
        <p:nvSpPr>
          <p:cNvPr id="3" name="Vertical Text Placeholder 2"/>
          <p:cNvSpPr>
            <a:spLocks noGrp="1"/>
          </p:cNvSpPr>
          <p:nvPr>
            <p:ph type="body" idx="1"/>
          </p:nvPr>
        </p:nvSpPr>
        <p:spPr>
          <a:xfrm>
            <a:off x="493199" y="2091599"/>
            <a:ext cx="16511123" cy="7474431"/>
          </a:xfrm>
          <a:noFill/>
        </p:spPr>
        <p:txBody>
          <a:bodyPr>
            <a:noAutofit/>
          </a:bodyPr>
          <a:lstStyle/>
          <a:p>
            <a:pPr lvl="1">
              <a:lnSpc>
                <a:spcPct val="120000"/>
              </a:lnSpc>
            </a:pPr>
            <a:r>
              <a:rPr lang="en-US" dirty="0">
                <a:cs typeface="Calibri"/>
              </a:rPr>
              <a:t>The distance between 2 nodes is defined as the number of links along the shortest path connecting them – </a:t>
            </a:r>
            <a:r>
              <a:rPr lang="en-US" u="sng" dirty="0">
                <a:cs typeface="Calibri"/>
              </a:rPr>
              <a:t>TOPOLOGICAL DISTANCE</a:t>
            </a:r>
          </a:p>
          <a:p>
            <a:pPr lvl="1">
              <a:lnSpc>
                <a:spcPct val="120000"/>
              </a:lnSpc>
            </a:pPr>
            <a:r>
              <a:rPr lang="en-US" dirty="0">
                <a:cs typeface="Calibri"/>
              </a:rPr>
              <a:t>In </a:t>
            </a:r>
            <a:r>
              <a:rPr lang="en-US" i="1" dirty="0">
                <a:cs typeface="Calibri"/>
              </a:rPr>
              <a:t>digraphs</a:t>
            </a:r>
            <a:r>
              <a:rPr lang="en-US" dirty="0">
                <a:cs typeface="Calibri"/>
              </a:rPr>
              <a:t> each path needs to follow the direction of the arrows. Thus the distance from node A to B may be different from the distance from B to A.</a:t>
            </a:r>
          </a:p>
          <a:p>
            <a:pPr lvl="1">
              <a:lnSpc>
                <a:spcPct val="120000"/>
              </a:lnSpc>
            </a:pPr>
            <a:r>
              <a:rPr lang="en-US" dirty="0">
                <a:cs typeface="Calibri"/>
              </a:rPr>
              <a:t>Graphs representing street networks are usually weighted – </a:t>
            </a:r>
            <a:r>
              <a:rPr lang="en-US" i="1" dirty="0">
                <a:cs typeface="Calibri"/>
              </a:rPr>
              <a:t>ROAD DISTANCE</a:t>
            </a:r>
          </a:p>
        </p:txBody>
      </p:sp>
    </p:spTree>
    <p:extLst>
      <p:ext uri="{BB962C8B-B14F-4D97-AF65-F5344CB8AC3E}">
        <p14:creationId xmlns:p14="http://schemas.microsoft.com/office/powerpoint/2010/main" val="48506433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0722" y="1510383"/>
            <a:ext cx="7345838" cy="6656000"/>
          </a:xfrm>
          <a:prstGeom prst="rect">
            <a:avLst/>
          </a:prstGeom>
          <a:ln w="38100">
            <a:solidFill>
              <a:schemeClr val="tx1"/>
            </a:solidFill>
          </a:ln>
        </p:spPr>
      </p:pic>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33705" y="1510383"/>
            <a:ext cx="7345838" cy="6656000"/>
          </a:xfrm>
          <a:prstGeom prst="rect">
            <a:avLst/>
          </a:prstGeom>
          <a:ln w="38100">
            <a:solidFill>
              <a:schemeClr val="tx1"/>
            </a:solidFill>
          </a:ln>
        </p:spPr>
      </p:pic>
    </p:spTree>
    <p:extLst>
      <p:ext uri="{BB962C8B-B14F-4D97-AF65-F5344CB8AC3E}">
        <p14:creationId xmlns:p14="http://schemas.microsoft.com/office/powerpoint/2010/main" val="7685135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solidFill>
                  <a:schemeClr val="tx1"/>
                </a:solidFill>
              </a:rPr>
              <a:t>Centrality Measures</a:t>
            </a:r>
            <a:endParaRPr lang="en-US" dirty="0">
              <a:solidFill>
                <a:schemeClr val="tx1"/>
              </a:solidFill>
            </a:endParaRPr>
          </a:p>
        </p:txBody>
      </p:sp>
      <mc:AlternateContent xmlns:mc="http://schemas.openxmlformats.org/markup-compatibility/2006">
        <mc:Choice xmlns:a14="http://schemas.microsoft.com/office/drawing/2010/main" Requires="a14">
          <p:sp>
            <p:nvSpPr>
              <p:cNvPr id="3" name="Vertical Text Placeholder 2"/>
              <p:cNvSpPr>
                <a:spLocks noGrp="1"/>
              </p:cNvSpPr>
              <p:nvPr>
                <p:ph type="body" idx="1"/>
              </p:nvPr>
            </p:nvSpPr>
            <p:spPr/>
            <p:txBody>
              <a:bodyPr>
                <a:normAutofit lnSpcReduction="10000"/>
              </a:bodyPr>
              <a:lstStyle/>
              <a:p>
                <a:r>
                  <a:rPr lang="en-US" dirty="0">
                    <a:solidFill>
                      <a:schemeClr val="tx1"/>
                    </a:solidFill>
                  </a:rPr>
                  <a:t>Key measures for extracting the topological properties of the network. </a:t>
                </a:r>
              </a:p>
              <a:p>
                <a:endParaRPr lang="en-US" b="1" i="1" dirty="0">
                  <a:solidFill>
                    <a:schemeClr val="tx1"/>
                  </a:solidFill>
                </a:endParaRPr>
              </a:p>
              <a:p>
                <a:r>
                  <a:rPr lang="en-US" b="1" i="1" dirty="0">
                    <a:solidFill>
                      <a:schemeClr val="tx1"/>
                    </a:solidFill>
                  </a:rPr>
                  <a:t>Closeness centrality </a:t>
                </a:r>
                <a:r>
                  <a:rPr lang="en-US" dirty="0">
                    <a:solidFill>
                      <a:schemeClr val="tx1"/>
                    </a:solidFill>
                  </a:rPr>
                  <a:t>measures to which extent a node </a:t>
                </a:r>
                <a14:m>
                  <m:oMath xmlns:m="http://schemas.openxmlformats.org/officeDocument/2006/math">
                    <m:r>
                      <a:rPr lang="en-US" i="1">
                        <a:solidFill>
                          <a:schemeClr val="tx1"/>
                        </a:solidFill>
                        <a:latin typeface="Cambria Math" panose="02040503050406030204" pitchFamily="18" charset="0"/>
                      </a:rPr>
                      <m:t>𝑖</m:t>
                    </m:r>
                  </m:oMath>
                </a14:m>
                <a:r>
                  <a:rPr lang="en-US" dirty="0">
                    <a:solidFill>
                      <a:schemeClr val="tx1"/>
                    </a:solidFill>
                  </a:rPr>
                  <a:t> is near to all the other nodes.</a:t>
                </a:r>
              </a:p>
              <a:p>
                <a:endParaRPr lang="en-US" b="1" i="1" dirty="0">
                  <a:solidFill>
                    <a:schemeClr val="tx1"/>
                  </a:solidFill>
                </a:endParaRPr>
              </a:p>
              <a:p>
                <a:r>
                  <a:rPr lang="en-US" b="1" i="1" dirty="0">
                    <a:solidFill>
                      <a:schemeClr val="tx1"/>
                    </a:solidFill>
                  </a:rPr>
                  <a:t>Betweenness centrality </a:t>
                </a:r>
                <a:r>
                  <a:rPr lang="en-US" dirty="0">
                    <a:solidFill>
                      <a:schemeClr val="tx1"/>
                    </a:solidFill>
                  </a:rPr>
                  <a:t>is based on the idea that a node is central if it lies between many other nodes, when it is traversed by many of the shortest paths connecting couples of nodes. </a:t>
                </a:r>
              </a:p>
              <a:p>
                <a:pPr>
                  <a:buFont typeface="Courier New" panose="02070309020205020404" pitchFamily="49" charset="0"/>
                  <a:buChar char="o"/>
                </a:pPr>
                <a:endParaRPr lang="en-US" dirty="0">
                  <a:solidFill>
                    <a:schemeClr val="tx1"/>
                  </a:solidFill>
                </a:endParaRPr>
              </a:p>
              <a:p>
                <a:pPr>
                  <a:lnSpc>
                    <a:spcPct val="140000"/>
                  </a:lnSpc>
                  <a:buFont typeface="Courier New" panose="02070309020205020404" pitchFamily="49" charset="0"/>
                  <a:buChar char="o"/>
                </a:pPr>
                <a:endParaRPr lang="en-US" dirty="0">
                  <a:solidFill>
                    <a:schemeClr val="tx1"/>
                  </a:solidFill>
                  <a:cs typeface="Helvetica"/>
                </a:endParaRPr>
              </a:p>
              <a:p>
                <a:pPr>
                  <a:buFont typeface="Courier New" panose="02070309020205020404" pitchFamily="49" charset="0"/>
                  <a:buChar char="o"/>
                </a:pPr>
                <a:endParaRPr lang="en-US" dirty="0">
                  <a:solidFill>
                    <a:schemeClr val="tx1"/>
                  </a:solidFill>
                </a:endParaRPr>
              </a:p>
            </p:txBody>
          </p:sp>
        </mc:Choice>
        <mc:Fallback>
          <p:sp>
            <p:nvSpPr>
              <p:cNvPr id="3" name="Vertical Text Placeholder 2"/>
              <p:cNvSpPr>
                <a:spLocks noGrp="1" noRot="1" noChangeAspect="1" noMove="1" noResize="1" noEditPoints="1" noAdjustHandles="1" noChangeArrowheads="1" noChangeShapeType="1" noTextEdit="1"/>
              </p:cNvSpPr>
              <p:nvPr>
                <p:ph type="body" idx="1"/>
              </p:nvPr>
            </p:nvSpPr>
            <p:spPr>
              <a:blipFill>
                <a:blip r:embed="rId3"/>
                <a:stretch>
                  <a:fillRect l="-2130" t="-2619" r="-218" b="-1746"/>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4" name="Rectangle 3"/>
              <p:cNvSpPr/>
              <p:nvPr/>
            </p:nvSpPr>
            <p:spPr>
              <a:xfrm>
                <a:off x="12761083" y="5780051"/>
                <a:ext cx="3924729" cy="1275606"/>
              </a:xfrm>
              <a:prstGeom prst="rect">
                <a:avLst/>
              </a:prstGeom>
              <a:ln w="25400">
                <a:solidFill>
                  <a:schemeClr val="bg2"/>
                </a:solidFill>
              </a:ln>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844" i="1" smtClean="0">
                              <a:solidFill>
                                <a:schemeClr val="tx1"/>
                              </a:solidFill>
                              <a:latin typeface="Cambria Math" panose="02040503050406030204" pitchFamily="18" charset="0"/>
                            </a:rPr>
                          </m:ctrlPr>
                        </m:sSubSupPr>
                        <m:e>
                          <m:r>
                            <a:rPr lang="en-US" sz="2844">
                              <a:solidFill>
                                <a:schemeClr val="tx1"/>
                              </a:solidFill>
                              <a:latin typeface="Cambria Math" panose="02040503050406030204" pitchFamily="18" charset="0"/>
                            </a:rPr>
                            <m:t>𝐶</m:t>
                          </m:r>
                        </m:e>
                        <m:sub>
                          <m:r>
                            <a:rPr lang="en-US" sz="2844">
                              <a:solidFill>
                                <a:schemeClr val="tx1"/>
                              </a:solidFill>
                              <a:latin typeface="Cambria Math" panose="02040503050406030204" pitchFamily="18" charset="0"/>
                            </a:rPr>
                            <m:t>𝑖</m:t>
                          </m:r>
                        </m:sub>
                        <m:sup>
                          <m:r>
                            <a:rPr lang="en-US" sz="2844">
                              <a:solidFill>
                                <a:schemeClr val="tx1"/>
                              </a:solidFill>
                              <a:latin typeface="Cambria Math" panose="02040503050406030204" pitchFamily="18" charset="0"/>
                            </a:rPr>
                            <m:t>𝐵</m:t>
                          </m:r>
                        </m:sup>
                      </m:sSubSup>
                      <m:r>
                        <a:rPr lang="en-US" sz="2844">
                          <a:solidFill>
                            <a:schemeClr val="tx1"/>
                          </a:solidFill>
                          <a:latin typeface="Cambria Math" panose="02040503050406030204" pitchFamily="18" charset="0"/>
                        </a:rPr>
                        <m:t>= </m:t>
                      </m:r>
                      <m:nary>
                        <m:naryPr>
                          <m:chr m:val="∑"/>
                          <m:limLoc m:val="undOvr"/>
                          <m:supHide m:val="on"/>
                          <m:ctrlPr>
                            <a:rPr lang="en-US" sz="2844" i="1">
                              <a:solidFill>
                                <a:schemeClr val="tx1"/>
                              </a:solidFill>
                              <a:latin typeface="Cambria Math" panose="02040503050406030204" pitchFamily="18" charset="0"/>
                            </a:rPr>
                          </m:ctrlPr>
                        </m:naryPr>
                        <m:sub>
                          <m:r>
                            <a:rPr lang="en-US" sz="2844">
                              <a:solidFill>
                                <a:schemeClr val="tx1"/>
                              </a:solidFill>
                              <a:latin typeface="Cambria Math" panose="02040503050406030204" pitchFamily="18" charset="0"/>
                            </a:rPr>
                            <m:t>𝑗</m:t>
                          </m:r>
                          <m:r>
                            <a:rPr lang="en-US" sz="2844">
                              <a:solidFill>
                                <a:schemeClr val="tx1"/>
                              </a:solidFill>
                              <a:latin typeface="Cambria Math" panose="02040503050406030204" pitchFamily="18" charset="0"/>
                            </a:rPr>
                            <m:t>,  </m:t>
                          </m:r>
                          <m:r>
                            <a:rPr lang="en-US" sz="2844">
                              <a:solidFill>
                                <a:schemeClr val="tx1"/>
                              </a:solidFill>
                              <a:latin typeface="Cambria Math" panose="02040503050406030204" pitchFamily="18" charset="0"/>
                            </a:rPr>
                            <m:t>𝑘</m:t>
                          </m:r>
                          <m:r>
                            <a:rPr lang="en-US" sz="2844">
                              <a:solidFill>
                                <a:schemeClr val="tx1"/>
                              </a:solidFill>
                              <a:latin typeface="Cambria Math" panose="02040503050406030204" pitchFamily="18" charset="0"/>
                            </a:rPr>
                            <m:t> ∈ </m:t>
                          </m:r>
                          <m:r>
                            <a:rPr lang="en-US" sz="2844">
                              <a:solidFill>
                                <a:schemeClr val="tx1"/>
                              </a:solidFill>
                              <a:latin typeface="Cambria Math" panose="02040503050406030204" pitchFamily="18" charset="0"/>
                            </a:rPr>
                            <m:t>𝐺</m:t>
                          </m:r>
                          <m:r>
                            <a:rPr lang="en-US" sz="2844">
                              <a:solidFill>
                                <a:schemeClr val="tx1"/>
                              </a:solidFill>
                              <a:latin typeface="Cambria Math" panose="02040503050406030204" pitchFamily="18" charset="0"/>
                            </a:rPr>
                            <m:t>,  </m:t>
                          </m:r>
                          <m:r>
                            <a:rPr lang="en-US" sz="2844">
                              <a:solidFill>
                                <a:schemeClr val="tx1"/>
                              </a:solidFill>
                              <a:latin typeface="Cambria Math" panose="02040503050406030204" pitchFamily="18" charset="0"/>
                            </a:rPr>
                            <m:t>𝑗</m:t>
                          </m:r>
                          <m:r>
                            <a:rPr lang="en-US" sz="2844">
                              <a:solidFill>
                                <a:schemeClr val="tx1"/>
                              </a:solidFill>
                              <a:latin typeface="Cambria Math" panose="02040503050406030204" pitchFamily="18" charset="0"/>
                            </a:rPr>
                            <m:t>≠</m:t>
                          </m:r>
                          <m:r>
                            <a:rPr lang="en-US" sz="2844">
                              <a:solidFill>
                                <a:schemeClr val="tx1"/>
                              </a:solidFill>
                              <a:latin typeface="Cambria Math" panose="02040503050406030204" pitchFamily="18" charset="0"/>
                            </a:rPr>
                            <m:t>𝑘</m:t>
                          </m:r>
                          <m:r>
                            <a:rPr lang="en-US" sz="2844">
                              <a:solidFill>
                                <a:schemeClr val="tx1"/>
                              </a:solidFill>
                              <a:latin typeface="Cambria Math" panose="02040503050406030204" pitchFamily="18" charset="0"/>
                            </a:rPr>
                            <m:t>≠</m:t>
                          </m:r>
                          <m:r>
                            <a:rPr lang="en-US" sz="2844">
                              <a:solidFill>
                                <a:schemeClr val="tx1"/>
                              </a:solidFill>
                              <a:latin typeface="Cambria Math" panose="02040503050406030204" pitchFamily="18" charset="0"/>
                            </a:rPr>
                            <m:t>𝑖</m:t>
                          </m:r>
                        </m:sub>
                        <m:sup/>
                        <m:e>
                          <m:f>
                            <m:fPr>
                              <m:ctrlPr>
                                <a:rPr lang="en-US" sz="2844" i="1">
                                  <a:solidFill>
                                    <a:schemeClr val="tx1"/>
                                  </a:solidFill>
                                  <a:latin typeface="Cambria Math" panose="02040503050406030204" pitchFamily="18" charset="0"/>
                                </a:rPr>
                              </m:ctrlPr>
                            </m:fPr>
                            <m:num>
                              <m:d>
                                <m:dPr>
                                  <m:begChr m:val=""/>
                                  <m:ctrlPr>
                                    <a:rPr lang="en-US" sz="2844" i="1">
                                      <a:solidFill>
                                        <a:schemeClr val="tx1"/>
                                      </a:solidFill>
                                      <a:latin typeface="Cambria Math" panose="02040503050406030204" pitchFamily="18" charset="0"/>
                                    </a:rPr>
                                  </m:ctrlPr>
                                </m:dPr>
                                <m:e>
                                  <m:sSub>
                                    <m:sSubPr>
                                      <m:ctrlPr>
                                        <a:rPr lang="en-US" sz="2844" i="1">
                                          <a:solidFill>
                                            <a:schemeClr val="tx1"/>
                                          </a:solidFill>
                                          <a:latin typeface="Cambria Math" panose="02040503050406030204" pitchFamily="18" charset="0"/>
                                        </a:rPr>
                                      </m:ctrlPr>
                                    </m:sSubPr>
                                    <m:e>
                                      <m:r>
                                        <a:rPr lang="en-US" sz="2844">
                                          <a:solidFill>
                                            <a:schemeClr val="tx1"/>
                                          </a:solidFill>
                                          <a:latin typeface="Cambria Math" panose="02040503050406030204" pitchFamily="18" charset="0"/>
                                        </a:rPr>
                                        <m:t>𝑛</m:t>
                                      </m:r>
                                    </m:e>
                                    <m:sub>
                                      <m:r>
                                        <a:rPr lang="en-US" sz="2844">
                                          <a:solidFill>
                                            <a:schemeClr val="tx1"/>
                                          </a:solidFill>
                                          <a:latin typeface="Cambria Math" panose="02040503050406030204" pitchFamily="18" charset="0"/>
                                        </a:rPr>
                                        <m:t>𝑗𝑘</m:t>
                                      </m:r>
                                    </m:sub>
                                  </m:sSub>
                                  <m:r>
                                    <a:rPr lang="en-US" sz="2844">
                                      <a:solidFill>
                                        <a:schemeClr val="tx1"/>
                                      </a:solidFill>
                                      <a:latin typeface="Cambria Math" panose="02040503050406030204" pitchFamily="18" charset="0"/>
                                    </a:rPr>
                                    <m:t>(</m:t>
                                  </m:r>
                                  <m:r>
                                    <a:rPr lang="en-US" sz="2844">
                                      <a:solidFill>
                                        <a:schemeClr val="tx1"/>
                                      </a:solidFill>
                                      <a:latin typeface="Cambria Math" panose="02040503050406030204" pitchFamily="18" charset="0"/>
                                    </a:rPr>
                                    <m:t>𝑖</m:t>
                                  </m:r>
                                </m:e>
                              </m:d>
                            </m:num>
                            <m:den>
                              <m:sSub>
                                <m:sSubPr>
                                  <m:ctrlPr>
                                    <a:rPr lang="en-US" sz="2844" i="1">
                                      <a:solidFill>
                                        <a:schemeClr val="tx1"/>
                                      </a:solidFill>
                                      <a:latin typeface="Cambria Math" panose="02040503050406030204" pitchFamily="18" charset="0"/>
                                    </a:rPr>
                                  </m:ctrlPr>
                                </m:sSubPr>
                                <m:e>
                                  <m:r>
                                    <a:rPr lang="en-US" sz="2844">
                                      <a:solidFill>
                                        <a:schemeClr val="tx1"/>
                                      </a:solidFill>
                                      <a:latin typeface="Cambria Math" panose="02040503050406030204" pitchFamily="18" charset="0"/>
                                    </a:rPr>
                                    <m:t>𝑛</m:t>
                                  </m:r>
                                </m:e>
                                <m:sub>
                                  <m:r>
                                    <a:rPr lang="en-US" sz="2844">
                                      <a:solidFill>
                                        <a:schemeClr val="tx1"/>
                                      </a:solidFill>
                                      <a:latin typeface="Cambria Math" panose="02040503050406030204" pitchFamily="18" charset="0"/>
                                    </a:rPr>
                                    <m:t>𝑗𝑘</m:t>
                                  </m:r>
                                </m:sub>
                              </m:sSub>
                            </m:den>
                          </m:f>
                        </m:e>
                      </m:nary>
                    </m:oMath>
                  </m:oMathPara>
                </a14:m>
                <a:endParaRPr lang="en-US" sz="2844" dirty="0">
                  <a:solidFill>
                    <a:schemeClr val="tx1"/>
                  </a:solidFill>
                  <a:latin typeface="Cambria Math" panose="02040503050406030204" pitchFamily="18" charset="0"/>
                </a:endParaRPr>
              </a:p>
            </p:txBody>
          </p:sp>
        </mc:Choice>
        <mc:Fallback>
          <p:sp>
            <p:nvSpPr>
              <p:cNvPr id="4" name="Rectangle 3"/>
              <p:cNvSpPr>
                <a:spLocks noRot="1" noChangeAspect="1" noMove="1" noResize="1" noEditPoints="1" noAdjustHandles="1" noChangeArrowheads="1" noChangeShapeType="1" noTextEdit="1"/>
              </p:cNvSpPr>
              <p:nvPr/>
            </p:nvSpPr>
            <p:spPr>
              <a:xfrm>
                <a:off x="12761083" y="5780051"/>
                <a:ext cx="3924729" cy="1275606"/>
              </a:xfrm>
              <a:prstGeom prst="rect">
                <a:avLst/>
              </a:prstGeom>
              <a:blipFill>
                <a:blip r:embed="rId4"/>
                <a:stretch>
                  <a:fillRect/>
                </a:stretch>
              </a:blipFill>
              <a:ln w="25400">
                <a:solidFill>
                  <a:schemeClr val="bg2"/>
                </a:solidFill>
              </a:ln>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9" name="Rectangle 8"/>
              <p:cNvSpPr/>
              <p:nvPr/>
            </p:nvSpPr>
            <p:spPr>
              <a:xfrm>
                <a:off x="13149394" y="3806065"/>
                <a:ext cx="3148106" cy="1064843"/>
              </a:xfrm>
              <a:prstGeom prst="rect">
                <a:avLst/>
              </a:prstGeom>
              <a:ln w="25400">
                <a:solidFill>
                  <a:schemeClr val="bg2"/>
                </a:solidFill>
              </a:ln>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sz="2844" i="1" smtClean="0">
                              <a:solidFill>
                                <a:schemeClr val="tx1"/>
                              </a:solidFill>
                              <a:latin typeface="Cambria Math" panose="02040503050406030204" pitchFamily="18" charset="0"/>
                            </a:rPr>
                          </m:ctrlPr>
                        </m:sSubSupPr>
                        <m:e>
                          <m:r>
                            <a:rPr lang="en-US" sz="2844" i="1">
                              <a:solidFill>
                                <a:schemeClr val="tx1"/>
                              </a:solidFill>
                              <a:latin typeface="Cambria Math" panose="02040503050406030204" pitchFamily="18" charset="0"/>
                            </a:rPr>
                            <m:t>𝐶</m:t>
                          </m:r>
                        </m:e>
                        <m:sub>
                          <m:r>
                            <a:rPr lang="en-US" sz="2844" i="1">
                              <a:solidFill>
                                <a:schemeClr val="tx1"/>
                              </a:solidFill>
                              <a:latin typeface="Cambria Math" panose="02040503050406030204" pitchFamily="18" charset="0"/>
                            </a:rPr>
                            <m:t>𝑖</m:t>
                          </m:r>
                        </m:sub>
                        <m:sup>
                          <m:r>
                            <a:rPr lang="en-GB" sz="2844" i="1">
                              <a:solidFill>
                                <a:schemeClr val="tx1"/>
                              </a:solidFill>
                              <a:latin typeface="Cambria Math" panose="02040503050406030204" pitchFamily="18" charset="0"/>
                            </a:rPr>
                            <m:t>𝐶</m:t>
                          </m:r>
                        </m:sup>
                      </m:sSubSup>
                      <m:r>
                        <a:rPr lang="en-US" sz="2844">
                          <a:solidFill>
                            <a:schemeClr val="tx1"/>
                          </a:solidFill>
                          <a:latin typeface="Cambria Math" panose="02040503050406030204" pitchFamily="18" charset="0"/>
                        </a:rPr>
                        <m:t>=</m:t>
                      </m:r>
                      <m:f>
                        <m:fPr>
                          <m:ctrlPr>
                            <a:rPr lang="en-US" sz="2844" i="1">
                              <a:solidFill>
                                <a:schemeClr val="tx1"/>
                              </a:solidFill>
                              <a:latin typeface="Cambria Math" panose="02040503050406030204" pitchFamily="18" charset="0"/>
                            </a:rPr>
                          </m:ctrlPr>
                        </m:fPr>
                        <m:num>
                          <m:r>
                            <a:rPr lang="en-GB" sz="2844" i="1">
                              <a:solidFill>
                                <a:schemeClr val="tx1"/>
                              </a:solidFill>
                              <a:latin typeface="Cambria Math" panose="02040503050406030204" pitchFamily="18" charset="0"/>
                            </a:rPr>
                            <m:t>𝑁</m:t>
                          </m:r>
                          <m:r>
                            <a:rPr lang="en-GB" sz="2844" i="1">
                              <a:solidFill>
                                <a:schemeClr val="tx1"/>
                              </a:solidFill>
                              <a:latin typeface="Cambria Math" panose="02040503050406030204" pitchFamily="18" charset="0"/>
                            </a:rPr>
                            <m:t> −1</m:t>
                          </m:r>
                        </m:num>
                        <m:den>
                          <m:nary>
                            <m:naryPr>
                              <m:chr m:val="∑"/>
                              <m:supHide m:val="on"/>
                              <m:ctrlPr>
                                <a:rPr lang="en-US" sz="2844" i="1">
                                  <a:solidFill>
                                    <a:schemeClr val="tx1"/>
                                  </a:solidFill>
                                  <a:latin typeface="Cambria Math" panose="02040503050406030204" pitchFamily="18" charset="0"/>
                                </a:rPr>
                              </m:ctrlPr>
                            </m:naryPr>
                            <m:sub>
                              <m:r>
                                <m:rPr>
                                  <m:brk m:alnAt="7"/>
                                </m:rPr>
                                <a:rPr lang="en-GB" sz="2844" i="1">
                                  <a:solidFill>
                                    <a:schemeClr val="tx1"/>
                                  </a:solidFill>
                                  <a:latin typeface="Cambria Math" panose="02040503050406030204" pitchFamily="18" charset="0"/>
                                </a:rPr>
                                <m:t>𝑗</m:t>
                              </m:r>
                              <m:r>
                                <a:rPr lang="en-GB" sz="2844" i="1">
                                  <a:solidFill>
                                    <a:schemeClr val="tx1"/>
                                  </a:solidFill>
                                  <a:latin typeface="Cambria Math" panose="02040503050406030204" pitchFamily="18" charset="0"/>
                                  <a:ea typeface="Cambria Math" panose="02040503050406030204" pitchFamily="18" charset="0"/>
                                </a:rPr>
                                <m:t>∈ </m:t>
                              </m:r>
                              <m:r>
                                <a:rPr lang="en-GB" sz="2844" i="1">
                                  <a:solidFill>
                                    <a:schemeClr val="tx1"/>
                                  </a:solidFill>
                                  <a:latin typeface="Cambria Math" panose="02040503050406030204" pitchFamily="18" charset="0"/>
                                  <a:ea typeface="Cambria Math" panose="02040503050406030204" pitchFamily="18" charset="0"/>
                                </a:rPr>
                                <m:t>𝑁</m:t>
                              </m:r>
                              <m:r>
                                <a:rPr lang="en-GB" sz="2844" i="1">
                                  <a:solidFill>
                                    <a:schemeClr val="tx1"/>
                                  </a:solidFill>
                                  <a:latin typeface="Cambria Math" panose="02040503050406030204" pitchFamily="18" charset="0"/>
                                  <a:ea typeface="Cambria Math" panose="02040503050406030204" pitchFamily="18" charset="0"/>
                                </a:rPr>
                                <m:t>, </m:t>
                              </m:r>
                              <m:r>
                                <a:rPr lang="en-GB" sz="2844" i="1">
                                  <a:solidFill>
                                    <a:schemeClr val="tx1"/>
                                  </a:solidFill>
                                  <a:latin typeface="Cambria Math" panose="02040503050406030204" pitchFamily="18" charset="0"/>
                                  <a:ea typeface="Cambria Math" panose="02040503050406030204" pitchFamily="18" charset="0"/>
                                </a:rPr>
                                <m:t>𝑗</m:t>
                              </m:r>
                              <m:r>
                                <a:rPr lang="en-GB" sz="2844" i="1">
                                  <a:solidFill>
                                    <a:schemeClr val="tx1"/>
                                  </a:solidFill>
                                  <a:latin typeface="Cambria Math" panose="02040503050406030204" pitchFamily="18" charset="0"/>
                                  <a:ea typeface="Cambria Math" panose="02040503050406030204" pitchFamily="18" charset="0"/>
                                </a:rPr>
                                <m:t> ≠</m:t>
                              </m:r>
                              <m:r>
                                <a:rPr lang="en-GB" sz="2844" i="1">
                                  <a:solidFill>
                                    <a:schemeClr val="tx1"/>
                                  </a:solidFill>
                                  <a:latin typeface="Cambria Math" panose="02040503050406030204" pitchFamily="18" charset="0"/>
                                  <a:ea typeface="Cambria Math" panose="02040503050406030204" pitchFamily="18" charset="0"/>
                                </a:rPr>
                                <m:t>𝑖</m:t>
                              </m:r>
                            </m:sub>
                            <m:sup/>
                            <m:e>
                              <m:sSub>
                                <m:sSubPr>
                                  <m:ctrlPr>
                                    <a:rPr lang="en-US" sz="2844" i="1">
                                      <a:solidFill>
                                        <a:schemeClr val="tx1"/>
                                      </a:solidFill>
                                      <a:latin typeface="Cambria Math" panose="02040503050406030204" pitchFamily="18" charset="0"/>
                                    </a:rPr>
                                  </m:ctrlPr>
                                </m:sSubPr>
                                <m:e>
                                  <m:r>
                                    <a:rPr lang="en-GB" sz="2844" i="1">
                                      <a:solidFill>
                                        <a:schemeClr val="tx1"/>
                                      </a:solidFill>
                                      <a:latin typeface="Cambria Math" panose="02040503050406030204" pitchFamily="18" charset="0"/>
                                    </a:rPr>
                                    <m:t> </m:t>
                                  </m:r>
                                  <m:r>
                                    <a:rPr lang="en-GB" sz="2844" i="1">
                                      <a:solidFill>
                                        <a:schemeClr val="tx1"/>
                                      </a:solidFill>
                                      <a:latin typeface="Cambria Math" panose="02040503050406030204" pitchFamily="18" charset="0"/>
                                    </a:rPr>
                                    <m:t>𝑑</m:t>
                                  </m:r>
                                </m:e>
                                <m:sub>
                                  <m:r>
                                    <a:rPr lang="en-GB" sz="2844" i="1">
                                      <a:solidFill>
                                        <a:schemeClr val="tx1"/>
                                      </a:solidFill>
                                      <a:latin typeface="Cambria Math" panose="02040503050406030204" pitchFamily="18" charset="0"/>
                                    </a:rPr>
                                    <m:t>𝑖𝑗</m:t>
                                  </m:r>
                                </m:sub>
                              </m:sSub>
                            </m:e>
                          </m:nary>
                        </m:den>
                      </m:f>
                    </m:oMath>
                  </m:oMathPara>
                </a14:m>
                <a:endParaRPr lang="en-US" sz="2844" dirty="0">
                  <a:solidFill>
                    <a:schemeClr val="tx1"/>
                  </a:solidFill>
                </a:endParaRPr>
              </a:p>
            </p:txBody>
          </p:sp>
        </mc:Choice>
        <mc:Fallback>
          <p:sp>
            <p:nvSpPr>
              <p:cNvPr id="9" name="Rectangle 8"/>
              <p:cNvSpPr>
                <a:spLocks noRot="1" noChangeAspect="1" noMove="1" noResize="1" noEditPoints="1" noAdjustHandles="1" noChangeArrowheads="1" noChangeShapeType="1" noTextEdit="1"/>
              </p:cNvSpPr>
              <p:nvPr/>
            </p:nvSpPr>
            <p:spPr>
              <a:xfrm>
                <a:off x="13149394" y="3806065"/>
                <a:ext cx="3148106" cy="1064843"/>
              </a:xfrm>
              <a:prstGeom prst="rect">
                <a:avLst/>
              </a:prstGeom>
              <a:blipFill>
                <a:blip r:embed="rId5"/>
                <a:stretch>
                  <a:fillRect/>
                </a:stretch>
              </a:blipFill>
              <a:ln w="25400">
                <a:solidFill>
                  <a:schemeClr val="bg2"/>
                </a:solidFill>
              </a:ln>
            </p:spPr>
            <p:txBody>
              <a:bodyPr/>
              <a:lstStyle/>
              <a:p>
                <a:r>
                  <a:rPr lang="en-GB">
                    <a:noFill/>
                  </a:rPr>
                  <a:t> </a:t>
                </a:r>
              </a:p>
            </p:txBody>
          </p:sp>
        </mc:Fallback>
      </mc:AlternateContent>
    </p:spTree>
    <p:extLst>
      <p:ext uri="{BB962C8B-B14F-4D97-AF65-F5344CB8AC3E}">
        <p14:creationId xmlns:p14="http://schemas.microsoft.com/office/powerpoint/2010/main" val="126790436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4A6038FC-9A91-4ED1-A333-C4A90212F15C}"/>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5063"/>
          <a:stretch/>
        </p:blipFill>
        <p:spPr>
          <a:xfrm>
            <a:off x="-329869" y="-185701"/>
            <a:ext cx="18000000" cy="10125002"/>
          </a:xfrm>
          <a:prstGeom prst="rect">
            <a:avLst/>
          </a:prstGeom>
        </p:spPr>
      </p:pic>
      <p:pic>
        <p:nvPicPr>
          <p:cNvPr id="7173" name="Picture 5" descr="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29596" y="-128694"/>
            <a:ext cx="555413" cy="1761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8405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4A6038FC-9A91-4ED1-A333-C4A90212F15C}"/>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3289" b="1774"/>
          <a:stretch/>
        </p:blipFill>
        <p:spPr>
          <a:xfrm>
            <a:off x="-329869" y="155255"/>
            <a:ext cx="18000000" cy="10125002"/>
          </a:xfrm>
          <a:prstGeom prst="rect">
            <a:avLst/>
          </a:prstGeom>
          <a:ln>
            <a:noFill/>
          </a:ln>
        </p:spPr>
      </p:pic>
      <p:pic>
        <p:nvPicPr>
          <p:cNvPr id="7173" name="Picture 5" descr="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29596" y="-128694"/>
            <a:ext cx="555413" cy="1761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24236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0131" y="4253781"/>
            <a:ext cx="16740000" cy="1246037"/>
          </a:xfrm>
          <a:prstGeom prst="rect">
            <a:avLst/>
          </a:prstGeom>
        </p:spPr>
        <p:txBody>
          <a:bodyPr vert="horz" wrap="square" lIns="0" tIns="14786" rIns="0" bIns="0" rtlCol="0">
            <a:spAutoFit/>
          </a:bodyPr>
          <a:lstStyle/>
          <a:p>
            <a:pPr marL="10952">
              <a:spcBef>
                <a:spcPts val="116"/>
              </a:spcBef>
            </a:pPr>
            <a:r>
              <a:rPr lang="en-GB" spc="17" dirty="0"/>
              <a:t>Spatial Networks</a:t>
            </a:r>
            <a:endParaRPr sz="6800" i="1" spc="9" dirty="0"/>
          </a:p>
        </p:txBody>
      </p:sp>
    </p:spTree>
    <p:extLst>
      <p:ext uri="{BB962C8B-B14F-4D97-AF65-F5344CB8AC3E}">
        <p14:creationId xmlns:p14="http://schemas.microsoft.com/office/powerpoint/2010/main" val="164093497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dirty="0">
                <a:solidFill>
                  <a:schemeClr val="tx1"/>
                </a:solidFill>
                <a:ea typeface="Roboto Medium" pitchFamily="2" charset="0"/>
              </a:rPr>
              <a:t>Network science and cities</a:t>
            </a:r>
            <a:endParaRPr lang="en-US" dirty="0">
              <a:solidFill>
                <a:schemeClr val="tx1"/>
              </a:solidFill>
              <a:ea typeface="Roboto Medium" pitchFamily="2" charset="0"/>
            </a:endParaRPr>
          </a:p>
        </p:txBody>
      </p:sp>
      <p:sp>
        <p:nvSpPr>
          <p:cNvPr id="3" name="Vertical Text Placeholder 2"/>
          <p:cNvSpPr>
            <a:spLocks noGrp="1"/>
          </p:cNvSpPr>
          <p:nvPr>
            <p:ph type="body" idx="1"/>
          </p:nvPr>
        </p:nvSpPr>
        <p:spPr>
          <a:xfrm>
            <a:off x="493200" y="2091600"/>
            <a:ext cx="8307228" cy="6463397"/>
          </a:xfrm>
        </p:spPr>
        <p:txBody>
          <a:bodyPr>
            <a:noAutofit/>
          </a:bodyPr>
          <a:lstStyle/>
          <a:p>
            <a:pPr lvl="1">
              <a:lnSpc>
                <a:spcPct val="120000"/>
              </a:lnSpc>
            </a:pPr>
            <a:r>
              <a:rPr lang="en-GB" dirty="0">
                <a:cs typeface="Calibri"/>
              </a:rPr>
              <a:t>Cultural aspects of cities. </a:t>
            </a:r>
          </a:p>
          <a:p>
            <a:pPr lvl="1">
              <a:lnSpc>
                <a:spcPct val="120000"/>
              </a:lnSpc>
            </a:pPr>
            <a:r>
              <a:rPr lang="en-GB" dirty="0">
                <a:cs typeface="Calibri"/>
              </a:rPr>
              <a:t>Organic vs planned cities.</a:t>
            </a:r>
          </a:p>
          <a:p>
            <a:pPr lvl="1">
              <a:lnSpc>
                <a:spcPct val="120000"/>
              </a:lnSpc>
            </a:pPr>
            <a:r>
              <a:rPr lang="en-GB" dirty="0">
                <a:cs typeface="Calibri"/>
              </a:rPr>
              <a:t>Mental representation of space, mobility patterns and transport planning analysis.</a:t>
            </a:r>
          </a:p>
          <a:p>
            <a:pPr lvl="1">
              <a:lnSpc>
                <a:spcPct val="120000"/>
              </a:lnSpc>
            </a:pPr>
            <a:r>
              <a:rPr lang="en-GB" dirty="0">
                <a:cs typeface="Calibri"/>
              </a:rPr>
              <a:t>Services distribution and allocation, crime, segregation…</a:t>
            </a:r>
          </a:p>
        </p:txBody>
      </p:sp>
      <p:pic>
        <p:nvPicPr>
          <p:cNvPr id="9" name="Picture 2" descr="OSMnx: Figure-ground diagrams of one square mile of each street network, from OpenStreetMap, made in Python with matplotlib, geopandas, and Network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5814" y="2183063"/>
            <a:ext cx="7781575" cy="6248841"/>
          </a:xfrm>
          <a:prstGeom prst="rect">
            <a:avLst/>
          </a:prstGeom>
          <a:noFill/>
          <a:ln w="63500" cmpd="sng">
            <a:solidFill>
              <a:schemeClr val="tx1">
                <a:lumMod val="95000"/>
                <a:lumOff val="5000"/>
              </a:schemeClr>
            </a:solidFill>
            <a:miter lim="800000"/>
          </a:ln>
          <a:extLst>
            <a:ext uri="{909E8E84-426E-40DD-AFC4-6F175D3DCCD1}">
              <a14:hiddenFill xmlns:a14="http://schemas.microsoft.com/office/drawing/2010/main">
                <a:solidFill>
                  <a:srgbClr val="FFFFFF"/>
                </a:solidFill>
              </a14:hiddenFill>
            </a:ext>
          </a:extLst>
        </p:spPr>
      </p:pic>
      <p:sp>
        <p:nvSpPr>
          <p:cNvPr id="7" name="Rectangle 6"/>
          <p:cNvSpPr/>
          <p:nvPr/>
        </p:nvSpPr>
        <p:spPr>
          <a:xfrm>
            <a:off x="8888353" y="8866157"/>
            <a:ext cx="2245685" cy="311175"/>
          </a:xfrm>
          <a:prstGeom prst="rect">
            <a:avLst/>
          </a:prstGeom>
        </p:spPr>
        <p:txBody>
          <a:bodyPr wrap="square">
            <a:spAutoFit/>
          </a:bodyPr>
          <a:lstStyle/>
          <a:p>
            <a:pPr algn="l"/>
            <a:r>
              <a:rPr lang="en-US" sz="1400" dirty="0">
                <a:solidFill>
                  <a:schemeClr val="tx1"/>
                </a:solidFill>
                <a:latin typeface="Bahnschrift Condensed" panose="020B0502040204020203" pitchFamily="34" charset="0"/>
                <a:ea typeface="Roboto Condensed" panose="02000000000000000000" pitchFamily="2" charset="0"/>
              </a:rPr>
              <a:t>Source geoffboeing.com</a:t>
            </a:r>
          </a:p>
        </p:txBody>
      </p:sp>
    </p:spTree>
    <p:extLst>
      <p:ext uri="{BB962C8B-B14F-4D97-AF65-F5344CB8AC3E}">
        <p14:creationId xmlns:p14="http://schemas.microsoft.com/office/powerpoint/2010/main" val="369373239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554792B-AEFF-40DC-965D-6E6228CEA6F7}"/>
              </a:ext>
            </a:extLst>
          </p:cNvPr>
          <p:cNvPicPr>
            <a:picLocks noChangeAspect="1"/>
          </p:cNvPicPr>
          <p:nvPr/>
        </p:nvPicPr>
        <p:blipFill rotWithShape="1">
          <a:blip r:embed="rId3"/>
          <a:srcRect l="29376" t="16273" r="33124" b="36502"/>
          <a:stretch/>
        </p:blipFill>
        <p:spPr>
          <a:xfrm>
            <a:off x="1834012" y="0"/>
            <a:ext cx="14701333" cy="9877063"/>
          </a:xfrm>
          <a:prstGeom prst="rect">
            <a:avLst/>
          </a:prstGeom>
          <a:ln w="50800">
            <a:noFill/>
          </a:ln>
        </p:spPr>
      </p:pic>
      <p:sp>
        <p:nvSpPr>
          <p:cNvPr id="11" name="Rectangle 10">
            <a:extLst>
              <a:ext uri="{FF2B5EF4-FFF2-40B4-BE49-F238E27FC236}">
                <a16:creationId xmlns:a16="http://schemas.microsoft.com/office/drawing/2014/main" id="{D7F0DC8B-0A90-45C0-A8FD-F1CCBCC9974E}"/>
              </a:ext>
            </a:extLst>
          </p:cNvPr>
          <p:cNvSpPr/>
          <p:nvPr/>
        </p:nvSpPr>
        <p:spPr>
          <a:xfrm>
            <a:off x="1834012" y="9403420"/>
            <a:ext cx="8277013" cy="311175"/>
          </a:xfrm>
          <a:prstGeom prst="rect">
            <a:avLst/>
          </a:prstGeom>
        </p:spPr>
        <p:txBody>
          <a:bodyPr wrap="square">
            <a:spAutoFit/>
          </a:bodyPr>
          <a:lstStyle/>
          <a:p>
            <a:r>
              <a:rPr lang="en-US" sz="1422" dirty="0">
                <a:latin typeface="Roboto Condensed" panose="02000000000000000000" pitchFamily="2" charset="0"/>
                <a:ea typeface="Roboto Condensed" panose="02000000000000000000" pitchFamily="2" charset="0"/>
              </a:rPr>
              <a:t>Source Marshall et al. 2018</a:t>
            </a:r>
          </a:p>
        </p:txBody>
      </p:sp>
    </p:spTree>
    <p:extLst>
      <p:ext uri="{BB962C8B-B14F-4D97-AF65-F5344CB8AC3E}">
        <p14:creationId xmlns:p14="http://schemas.microsoft.com/office/powerpoint/2010/main" val="3633217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sz="5262" dirty="0">
                <a:solidFill>
                  <a:schemeClr val="tx1"/>
                </a:solidFill>
                <a:latin typeface="Roboto Medium" pitchFamily="2" charset="0"/>
                <a:ea typeface="Roboto Medium" pitchFamily="2" charset="0"/>
              </a:rPr>
              <a:t>Primal </a:t>
            </a:r>
            <a:r>
              <a:rPr lang="en-GB" sz="5262" i="1" dirty="0">
                <a:solidFill>
                  <a:schemeClr val="tx1"/>
                </a:solidFill>
                <a:latin typeface="Roboto Medium" pitchFamily="2" charset="0"/>
                <a:ea typeface="Roboto Medium" pitchFamily="2" charset="0"/>
              </a:rPr>
              <a:t>vs</a:t>
            </a:r>
            <a:r>
              <a:rPr lang="en-GB" sz="5262" dirty="0">
                <a:solidFill>
                  <a:schemeClr val="tx1"/>
                </a:solidFill>
                <a:latin typeface="Roboto Medium" pitchFamily="2" charset="0"/>
                <a:ea typeface="Roboto Medium" pitchFamily="2" charset="0"/>
              </a:rPr>
              <a:t> Dual representations</a:t>
            </a:r>
            <a:endParaRPr lang="en-US" sz="5262" dirty="0">
              <a:solidFill>
                <a:schemeClr val="tx1"/>
              </a:solidFill>
              <a:latin typeface="Roboto Medium" pitchFamily="2" charset="0"/>
              <a:ea typeface="Roboto Medium" pitchFamily="2" charset="0"/>
            </a:endParaRPr>
          </a:p>
        </p:txBody>
      </p:sp>
      <p:sp>
        <p:nvSpPr>
          <p:cNvPr id="3" name="Vertical Text Placeholder 2"/>
          <p:cNvSpPr>
            <a:spLocks noGrp="1"/>
          </p:cNvSpPr>
          <p:nvPr>
            <p:ph type="body" idx="1"/>
          </p:nvPr>
        </p:nvSpPr>
        <p:spPr>
          <a:xfrm>
            <a:off x="493200" y="2091600"/>
            <a:ext cx="7753985" cy="6286500"/>
          </a:xfrm>
        </p:spPr>
        <p:txBody>
          <a:bodyPr>
            <a:noAutofit/>
          </a:bodyPr>
          <a:lstStyle/>
          <a:p>
            <a:r>
              <a:rPr lang="en-GB" b="1" dirty="0">
                <a:solidFill>
                  <a:schemeClr val="tx1"/>
                </a:solidFill>
                <a:ea typeface="Roboto" panose="02000000000000000000" pitchFamily="2" charset="0"/>
              </a:rPr>
              <a:t>Primal:</a:t>
            </a:r>
          </a:p>
          <a:p>
            <a:pPr marL="1056623" lvl="1" indent="-406394">
              <a:buClr>
                <a:schemeClr val="bg2"/>
              </a:buClr>
              <a:buFont typeface="Wingdings" panose="05000000000000000000" pitchFamily="2" charset="2"/>
              <a:buChar char="§"/>
            </a:pPr>
            <a:r>
              <a:rPr lang="en-GB" dirty="0">
                <a:solidFill>
                  <a:schemeClr val="tx1"/>
                </a:solidFill>
                <a:latin typeface="Bahnschrift Condensed" panose="020B0502040204020203" pitchFamily="34" charset="0"/>
                <a:ea typeface="Roboto" panose="02000000000000000000" pitchFamily="2" charset="0"/>
              </a:rPr>
              <a:t>Node = street junction</a:t>
            </a:r>
          </a:p>
          <a:p>
            <a:pPr marL="1056623" lvl="1" indent="-406394">
              <a:buClr>
                <a:schemeClr val="bg2"/>
              </a:buClr>
              <a:buFont typeface="Wingdings" panose="05000000000000000000" pitchFamily="2" charset="2"/>
              <a:buChar char="§"/>
            </a:pPr>
            <a:r>
              <a:rPr lang="en-GB" dirty="0">
                <a:solidFill>
                  <a:schemeClr val="tx1"/>
                </a:solidFill>
                <a:latin typeface="Bahnschrift Condensed" panose="020B0502040204020203" pitchFamily="34" charset="0"/>
                <a:ea typeface="Roboto" panose="02000000000000000000" pitchFamily="2" charset="0"/>
              </a:rPr>
              <a:t>Link = street segment</a:t>
            </a:r>
          </a:p>
          <a:p>
            <a:r>
              <a:rPr lang="en-GB" b="1" dirty="0">
                <a:solidFill>
                  <a:schemeClr val="tx1"/>
                </a:solidFill>
                <a:ea typeface="Roboto" panose="02000000000000000000" pitchFamily="2" charset="0"/>
              </a:rPr>
              <a:t>Dual </a:t>
            </a:r>
          </a:p>
          <a:p>
            <a:pPr marL="1056623" lvl="1" indent="-406394">
              <a:buClr>
                <a:schemeClr val="bg2"/>
              </a:buClr>
              <a:buFont typeface="Wingdings" panose="05000000000000000000" pitchFamily="2" charset="2"/>
              <a:buChar char="§"/>
            </a:pPr>
            <a:r>
              <a:rPr lang="en-GB" dirty="0">
                <a:solidFill>
                  <a:schemeClr val="tx1"/>
                </a:solidFill>
                <a:latin typeface="Bahnschrift Condensed" panose="020B0502040204020203" pitchFamily="34" charset="0"/>
                <a:ea typeface="Roboto" panose="02000000000000000000" pitchFamily="2" charset="0"/>
              </a:rPr>
              <a:t>Node = street segment (e.g. its centroid)</a:t>
            </a:r>
          </a:p>
          <a:p>
            <a:pPr marL="1056623" lvl="1" indent="-406394">
              <a:buClr>
                <a:schemeClr val="bg2"/>
              </a:buClr>
              <a:buFont typeface="Wingdings" panose="05000000000000000000" pitchFamily="2" charset="2"/>
              <a:buChar char="§"/>
            </a:pPr>
            <a:r>
              <a:rPr lang="en-GB" dirty="0">
                <a:solidFill>
                  <a:schemeClr val="tx1"/>
                </a:solidFill>
                <a:latin typeface="Bahnschrift Condensed" panose="020B0502040204020203" pitchFamily="34" charset="0"/>
                <a:ea typeface="Roboto" panose="02000000000000000000" pitchFamily="2" charset="0"/>
              </a:rPr>
              <a:t>Links = they connect vertexes if the segments are linked in the original representation. </a:t>
            </a:r>
          </a:p>
        </p:txBody>
      </p:sp>
      <p:pic>
        <p:nvPicPr>
          <p:cNvPr id="5" name="Picture 4"/>
          <p:cNvPicPr>
            <a:picLocks noChangeAspect="1"/>
          </p:cNvPicPr>
          <p:nvPr/>
        </p:nvPicPr>
        <p:blipFill rotWithShape="1">
          <a:blip r:embed="rId3"/>
          <a:srcRect l="25390" t="38930" r="40313" b="32472"/>
          <a:stretch/>
        </p:blipFill>
        <p:spPr>
          <a:xfrm>
            <a:off x="8604657" y="2937031"/>
            <a:ext cx="8240889" cy="3879538"/>
          </a:xfrm>
          <a:prstGeom prst="rect">
            <a:avLst/>
          </a:prstGeom>
          <a:ln w="63500">
            <a:solidFill>
              <a:schemeClr val="tx1"/>
            </a:solidFill>
          </a:ln>
        </p:spPr>
      </p:pic>
      <p:sp>
        <p:nvSpPr>
          <p:cNvPr id="4" name="Rectangle 3"/>
          <p:cNvSpPr/>
          <p:nvPr/>
        </p:nvSpPr>
        <p:spPr>
          <a:xfrm>
            <a:off x="8544094" y="6964838"/>
            <a:ext cx="1754005" cy="307777"/>
          </a:xfrm>
          <a:prstGeom prst="rect">
            <a:avLst/>
          </a:prstGeom>
        </p:spPr>
        <p:txBody>
          <a:bodyPr wrap="none">
            <a:spAutoFit/>
          </a:bodyPr>
          <a:lstStyle/>
          <a:p>
            <a:r>
              <a:rPr lang="en-US" sz="1400" dirty="0">
                <a:solidFill>
                  <a:schemeClr val="tx1"/>
                </a:solidFill>
                <a:latin typeface="Bahnschrift" panose="020B0502040204020203" pitchFamily="34" charset="0"/>
                <a:ea typeface="Roboto Condensed" panose="02000000000000000000" pitchFamily="2" charset="0"/>
              </a:rPr>
              <a:t>Source </a:t>
            </a:r>
            <a:r>
              <a:rPr lang="en-US" sz="1400" dirty="0" err="1">
                <a:solidFill>
                  <a:schemeClr val="tx1"/>
                </a:solidFill>
                <a:latin typeface="Bahnschrift" panose="020B0502040204020203" pitchFamily="34" charset="0"/>
                <a:ea typeface="Roboto Condensed" panose="02000000000000000000" pitchFamily="2" charset="0"/>
              </a:rPr>
              <a:t>Neira</a:t>
            </a:r>
            <a:r>
              <a:rPr lang="en-US" sz="1400" dirty="0">
                <a:solidFill>
                  <a:schemeClr val="tx1"/>
                </a:solidFill>
                <a:latin typeface="Bahnschrift" panose="020B0502040204020203" pitchFamily="34" charset="0"/>
                <a:ea typeface="Roboto Condensed" panose="02000000000000000000" pitchFamily="2" charset="0"/>
              </a:rPr>
              <a:t> (2017)</a:t>
            </a:r>
          </a:p>
        </p:txBody>
      </p:sp>
      <p:sp>
        <p:nvSpPr>
          <p:cNvPr id="7" name="Rectangle 6">
            <a:extLst>
              <a:ext uri="{FF2B5EF4-FFF2-40B4-BE49-F238E27FC236}">
                <a16:creationId xmlns:a16="http://schemas.microsoft.com/office/drawing/2014/main" id="{C63175C3-A4DE-43F4-88D5-21D9BDF540DC}"/>
              </a:ext>
            </a:extLst>
          </p:cNvPr>
          <p:cNvSpPr/>
          <p:nvPr/>
        </p:nvSpPr>
        <p:spPr>
          <a:xfrm>
            <a:off x="4814516" y="8314424"/>
            <a:ext cx="9283311" cy="573875"/>
          </a:xfrm>
          <a:prstGeom prst="rect">
            <a:avLst/>
          </a:prstGeom>
          <a:solidFill>
            <a:schemeClr val="bg2">
              <a:lumMod val="90000"/>
            </a:schemeClr>
          </a:solidFill>
          <a:ln w="25400">
            <a:solidFill>
              <a:schemeClr val="tx1"/>
            </a:solidFill>
          </a:ln>
        </p:spPr>
        <p:txBody>
          <a:bodyPr wrap="none">
            <a:spAutoFit/>
          </a:bodyPr>
          <a:lstStyle/>
          <a:p>
            <a:r>
              <a:rPr lang="en-US" sz="3129" b="1" dirty="0">
                <a:latin typeface="Roboto" panose="02000000000000000000" pitchFamily="2" charset="0"/>
                <a:ea typeface="Roboto" panose="02000000000000000000" pitchFamily="2" charset="0"/>
              </a:rPr>
              <a:t>PG preserve geographic and metric information</a:t>
            </a:r>
          </a:p>
        </p:txBody>
      </p:sp>
    </p:spTree>
    <p:extLst>
      <p:ext uri="{BB962C8B-B14F-4D97-AF65-F5344CB8AC3E}">
        <p14:creationId xmlns:p14="http://schemas.microsoft.com/office/powerpoint/2010/main" val="46834112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CF31C27-D594-4C5E-A1CD-12AF80B566C0}"/>
              </a:ext>
            </a:extLst>
          </p:cNvPr>
          <p:cNvSpPr>
            <a:spLocks noGrp="1"/>
          </p:cNvSpPr>
          <p:nvPr>
            <p:ph type="title"/>
          </p:nvPr>
        </p:nvSpPr>
        <p:spPr/>
        <p:txBody>
          <a:bodyPr vert="horz" wrap="square" lIns="0" tIns="12869" rIns="0" bIns="0" rtlCol="0">
            <a:spAutoFit/>
          </a:bodyPr>
          <a:lstStyle/>
          <a:p>
            <a:pPr marL="13547">
              <a:spcBef>
                <a:spcPts val="101"/>
              </a:spcBef>
            </a:pPr>
            <a:r>
              <a:rPr lang="en-GB" spc="-11" dirty="0"/>
              <a:t>Agenda</a:t>
            </a:r>
          </a:p>
        </p:txBody>
      </p:sp>
      <p:sp>
        <p:nvSpPr>
          <p:cNvPr id="6" name="Text Placeholder 5">
            <a:extLst>
              <a:ext uri="{FF2B5EF4-FFF2-40B4-BE49-F238E27FC236}">
                <a16:creationId xmlns:a16="http://schemas.microsoft.com/office/drawing/2014/main" id="{68386F04-F31C-45D6-91A9-D8EBCF9148DE}"/>
              </a:ext>
            </a:extLst>
          </p:cNvPr>
          <p:cNvSpPr>
            <a:spLocks noGrp="1"/>
          </p:cNvSpPr>
          <p:nvPr>
            <p:ph type="body" idx="1"/>
          </p:nvPr>
        </p:nvSpPr>
        <p:spPr>
          <a:xfrm>
            <a:off x="493200" y="2091600"/>
            <a:ext cx="14354176" cy="6286500"/>
          </a:xfrm>
          <a:ln w="12700">
            <a:miter lim="400000"/>
          </a:ln>
        </p:spPr>
        <p:txBody>
          <a:bodyPr lIns="50800" tIns="50800" rIns="50800" bIns="50800" anchor="t">
            <a:noAutofit/>
          </a:bodyPr>
          <a:lstStyle/>
          <a:p>
            <a:pPr>
              <a:lnSpc>
                <a:spcPct val="120000"/>
              </a:lnSpc>
            </a:pPr>
            <a:r>
              <a:rPr lang="en-GB" dirty="0">
                <a:cs typeface="Calibri"/>
              </a:rPr>
              <a:t>Why Networks?</a:t>
            </a:r>
          </a:p>
          <a:p>
            <a:pPr>
              <a:lnSpc>
                <a:spcPct val="120000"/>
              </a:lnSpc>
            </a:pPr>
            <a:r>
              <a:rPr lang="en-GB" dirty="0">
                <a:cs typeface="Calibri"/>
              </a:rPr>
              <a:t>Graph theory: Basic concepts</a:t>
            </a:r>
          </a:p>
          <a:p>
            <a:pPr>
              <a:lnSpc>
                <a:spcPct val="120000"/>
              </a:lnSpc>
            </a:pPr>
            <a:r>
              <a:rPr lang="en-GB" dirty="0">
                <a:cs typeface="Calibri"/>
              </a:rPr>
              <a:t>Graph theory: Centrality measures</a:t>
            </a:r>
          </a:p>
          <a:p>
            <a:pPr>
              <a:lnSpc>
                <a:spcPct val="120000"/>
              </a:lnSpc>
            </a:pPr>
            <a:r>
              <a:rPr lang="en-GB" dirty="0">
                <a:cs typeface="Calibri"/>
              </a:rPr>
              <a:t>Street network analysis: representations and applications</a:t>
            </a:r>
          </a:p>
        </p:txBody>
      </p:sp>
    </p:spTree>
    <p:extLst>
      <p:ext uri="{BB962C8B-B14F-4D97-AF65-F5344CB8AC3E}">
        <p14:creationId xmlns:p14="http://schemas.microsoft.com/office/powerpoint/2010/main" val="168507274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3"/>
          <p:cNvPicPr>
            <a:picLocks noChangeAspect="1"/>
          </p:cNvPicPr>
          <p:nvPr/>
        </p:nvPicPr>
        <p:blipFill rotWithShape="1">
          <a:blip r:embed="rId3" cstate="print">
            <a:extLst>
              <a:ext uri="{28A0092B-C50C-407E-A947-70E740481C1C}">
                <a14:useLocalDpi xmlns:a14="http://schemas.microsoft.com/office/drawing/2010/main" val="0"/>
              </a:ext>
            </a:extLst>
          </a:blip>
          <a:srcRect l="44424" t="28532" r="33203" b="24510"/>
          <a:stretch/>
        </p:blipFill>
        <p:spPr>
          <a:xfrm>
            <a:off x="3148790" y="2045545"/>
            <a:ext cx="4553434" cy="6756649"/>
          </a:xfrm>
          <a:prstGeom prst="rect">
            <a:avLst/>
          </a:prstGeom>
          <a:ln w="25400">
            <a:solidFill>
              <a:schemeClr val="tx1"/>
            </a:solidFill>
          </a:ln>
        </p:spPr>
      </p:pic>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l="45190" t="27996" r="31761" b="25069"/>
          <a:stretch/>
        </p:blipFill>
        <p:spPr>
          <a:xfrm>
            <a:off x="9638041" y="2045543"/>
            <a:ext cx="4693493" cy="6756649"/>
          </a:xfrm>
          <a:prstGeom prst="rect">
            <a:avLst/>
          </a:prstGeom>
          <a:ln w="25400">
            <a:solidFill>
              <a:schemeClr val="tx1"/>
            </a:solidFill>
          </a:ln>
        </p:spPr>
      </p:pic>
      <p:sp>
        <p:nvSpPr>
          <p:cNvPr id="10" name="Title 1"/>
          <p:cNvSpPr>
            <a:spLocks noGrp="1"/>
          </p:cNvSpPr>
          <p:nvPr>
            <p:ph type="title"/>
          </p:nvPr>
        </p:nvSpPr>
        <p:spPr>
          <a:xfrm>
            <a:off x="1231760" y="871200"/>
            <a:ext cx="14800185" cy="831600"/>
          </a:xfrm>
        </p:spPr>
        <p:txBody>
          <a:bodyPr>
            <a:normAutofit/>
          </a:bodyPr>
          <a:lstStyle/>
          <a:p>
            <a:pPr algn="ctr"/>
            <a:r>
              <a:rPr lang="en-GB" i="1" dirty="0">
                <a:solidFill>
                  <a:schemeClr val="tx1"/>
                </a:solidFill>
                <a:ea typeface="Roboto Medium" pitchFamily="2" charset="0"/>
              </a:rPr>
              <a:t>Primal</a:t>
            </a:r>
            <a:r>
              <a:rPr lang="en-GB" dirty="0">
                <a:solidFill>
                  <a:schemeClr val="tx1"/>
                </a:solidFill>
                <a:ea typeface="Roboto Medium" pitchFamily="2" charset="0"/>
              </a:rPr>
              <a:t> vs </a:t>
            </a:r>
            <a:r>
              <a:rPr lang="en-GB" i="1" dirty="0">
                <a:solidFill>
                  <a:schemeClr val="tx1"/>
                </a:solidFill>
                <a:ea typeface="Roboto Medium" pitchFamily="2" charset="0"/>
              </a:rPr>
              <a:t>Dual</a:t>
            </a:r>
            <a:r>
              <a:rPr lang="en-GB" dirty="0">
                <a:solidFill>
                  <a:schemeClr val="tx1"/>
                </a:solidFill>
                <a:ea typeface="Roboto Medium" pitchFamily="2" charset="0"/>
              </a:rPr>
              <a:t> graph</a:t>
            </a:r>
            <a:endParaRPr lang="en-US" dirty="0">
              <a:solidFill>
                <a:schemeClr val="tx1"/>
              </a:solidFill>
              <a:ea typeface="Roboto Medium" pitchFamily="2" charset="0"/>
            </a:endParaRPr>
          </a:p>
        </p:txBody>
      </p:sp>
      <p:sp>
        <p:nvSpPr>
          <p:cNvPr id="2" name="Arrow: Right 1">
            <a:extLst>
              <a:ext uri="{FF2B5EF4-FFF2-40B4-BE49-F238E27FC236}">
                <a16:creationId xmlns:a16="http://schemas.microsoft.com/office/drawing/2014/main" id="{AF8F6A3A-401B-4AE7-A342-043709CAB725}"/>
              </a:ext>
            </a:extLst>
          </p:cNvPr>
          <p:cNvSpPr/>
          <p:nvPr/>
        </p:nvSpPr>
        <p:spPr>
          <a:xfrm>
            <a:off x="7813869" y="5229298"/>
            <a:ext cx="1642712" cy="27378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5120"/>
          </a:p>
        </p:txBody>
      </p:sp>
    </p:spTree>
    <p:extLst>
      <p:ext uri="{BB962C8B-B14F-4D97-AF65-F5344CB8AC3E}">
        <p14:creationId xmlns:p14="http://schemas.microsoft.com/office/powerpoint/2010/main" val="427811898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1">
            <a:extLst>
              <a:ext uri="{FF2B5EF4-FFF2-40B4-BE49-F238E27FC236}">
                <a16:creationId xmlns:a16="http://schemas.microsoft.com/office/drawing/2014/main" id="{5A5F5C56-2119-4E47-B803-FB0572F9A243}"/>
              </a:ext>
            </a:extLst>
          </p:cNvPr>
          <p:cNvSpPr>
            <a:spLocks noGrp="1"/>
          </p:cNvSpPr>
          <p:nvPr>
            <p:ph type="title"/>
          </p:nvPr>
        </p:nvSpPr>
        <p:spPr/>
        <p:txBody>
          <a:bodyPr>
            <a:noAutofit/>
          </a:bodyPr>
          <a:lstStyle/>
          <a:p>
            <a:r>
              <a:rPr lang="en-GB" dirty="0">
                <a:solidFill>
                  <a:schemeClr val="tx1"/>
                </a:solidFill>
                <a:ea typeface="Roboto Medium" pitchFamily="2" charset="0"/>
              </a:rPr>
              <a:t>From Primal to Dual representation</a:t>
            </a:r>
            <a:endParaRPr lang="en-US" dirty="0">
              <a:solidFill>
                <a:schemeClr val="tx1"/>
              </a:solidFill>
              <a:ea typeface="Roboto Medium" pitchFamily="2" charset="0"/>
            </a:endParaRPr>
          </a:p>
        </p:txBody>
      </p:sp>
      <p:sp>
        <p:nvSpPr>
          <p:cNvPr id="89" name="Rectangle 88">
            <a:extLst>
              <a:ext uri="{FF2B5EF4-FFF2-40B4-BE49-F238E27FC236}">
                <a16:creationId xmlns:a16="http://schemas.microsoft.com/office/drawing/2014/main" id="{69EE1267-7F81-4595-86FC-57E99DE73ACB}"/>
              </a:ext>
            </a:extLst>
          </p:cNvPr>
          <p:cNvSpPr/>
          <p:nvPr/>
        </p:nvSpPr>
        <p:spPr>
          <a:xfrm>
            <a:off x="493200" y="8400070"/>
            <a:ext cx="9953366" cy="553998"/>
          </a:xfrm>
          <a:prstGeom prst="rect">
            <a:avLst/>
          </a:prstGeom>
          <a:solidFill>
            <a:schemeClr val="bg2">
              <a:lumMod val="90000"/>
            </a:schemeClr>
          </a:solidFill>
          <a:ln w="25400">
            <a:solidFill>
              <a:schemeClr val="tx1"/>
            </a:solidFill>
          </a:ln>
        </p:spPr>
        <p:txBody>
          <a:bodyPr wrap="none">
            <a:spAutoFit/>
          </a:bodyPr>
          <a:lstStyle/>
          <a:p>
            <a:r>
              <a:rPr lang="en-US" sz="3000" b="1" dirty="0">
                <a:latin typeface="Bahnschrift" panose="020B0502040204020203" pitchFamily="34" charset="0"/>
                <a:ea typeface="Roboto" panose="02000000000000000000" pitchFamily="2" charset="0"/>
              </a:rPr>
              <a:t>DG allows to compute </a:t>
            </a:r>
            <a:r>
              <a:rPr lang="en-US" sz="3000" b="1" u="sng" dirty="0">
                <a:latin typeface="Bahnschrift" panose="020B0502040204020203" pitchFamily="34" charset="0"/>
                <a:ea typeface="Roboto" panose="02000000000000000000" pitchFamily="2" charset="0"/>
              </a:rPr>
              <a:t>ANGULAR-CHANGE</a:t>
            </a:r>
            <a:r>
              <a:rPr lang="en-US" sz="3000" b="1" dirty="0">
                <a:latin typeface="Bahnschrift" panose="020B0502040204020203" pitchFamily="34" charset="0"/>
                <a:ea typeface="Roboto" panose="02000000000000000000" pitchFamily="2" charset="0"/>
              </a:rPr>
              <a:t> shortest-path</a:t>
            </a:r>
          </a:p>
        </p:txBody>
      </p:sp>
      <p:grpSp>
        <p:nvGrpSpPr>
          <p:cNvPr id="4" name="Group 3">
            <a:extLst>
              <a:ext uri="{FF2B5EF4-FFF2-40B4-BE49-F238E27FC236}">
                <a16:creationId xmlns:a16="http://schemas.microsoft.com/office/drawing/2014/main" id="{D3C26C1F-2250-484B-B623-B89D86F3450F}"/>
              </a:ext>
            </a:extLst>
          </p:cNvPr>
          <p:cNvGrpSpPr/>
          <p:nvPr/>
        </p:nvGrpSpPr>
        <p:grpSpPr>
          <a:xfrm>
            <a:off x="4788395" y="2306606"/>
            <a:ext cx="7763472" cy="5140389"/>
            <a:chOff x="4980014" y="2778222"/>
            <a:chExt cx="7763472" cy="5140389"/>
          </a:xfrm>
        </p:grpSpPr>
        <p:grpSp>
          <p:nvGrpSpPr>
            <p:cNvPr id="49" name="Group 48">
              <a:extLst>
                <a:ext uri="{FF2B5EF4-FFF2-40B4-BE49-F238E27FC236}">
                  <a16:creationId xmlns:a16="http://schemas.microsoft.com/office/drawing/2014/main" id="{49BF357A-AC0D-4AEE-B190-B89B12CD75DC}"/>
                </a:ext>
              </a:extLst>
            </p:cNvPr>
            <p:cNvGrpSpPr/>
            <p:nvPr/>
          </p:nvGrpSpPr>
          <p:grpSpPr>
            <a:xfrm>
              <a:off x="4980014" y="2778222"/>
              <a:ext cx="7763472" cy="5140389"/>
              <a:chOff x="637309" y="1212004"/>
              <a:chExt cx="5458691" cy="3614336"/>
            </a:xfrm>
          </p:grpSpPr>
          <p:sp>
            <p:nvSpPr>
              <p:cNvPr id="10" name="Flowchart: Connector 9">
                <a:extLst>
                  <a:ext uri="{FF2B5EF4-FFF2-40B4-BE49-F238E27FC236}">
                    <a16:creationId xmlns:a16="http://schemas.microsoft.com/office/drawing/2014/main" id="{F39A60C7-22E1-4AA0-B994-4B97E174907E}"/>
                  </a:ext>
                </a:extLst>
              </p:cNvPr>
              <p:cNvSpPr/>
              <p:nvPr/>
            </p:nvSpPr>
            <p:spPr>
              <a:xfrm>
                <a:off x="637309" y="1366982"/>
                <a:ext cx="628073" cy="657081"/>
              </a:xfrm>
              <a:prstGeom prst="flowChartConnector">
                <a:avLst/>
              </a:prstGeom>
              <a:solidFill>
                <a:schemeClr val="bg1">
                  <a:alpha val="18000"/>
                </a:schemeClr>
              </a:solidFill>
              <a:ln w="38100">
                <a:solidFill>
                  <a:schemeClr val="bg2">
                    <a:lumMod val="75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Roboto Condensed" panose="02000000000000000000" pitchFamily="2" charset="0"/>
                    <a:ea typeface="Roboto Condensed" panose="02000000000000000000" pitchFamily="2" charset="0"/>
                  </a:rPr>
                  <a:t>A</a:t>
                </a:r>
              </a:p>
            </p:txBody>
          </p:sp>
          <p:sp>
            <p:nvSpPr>
              <p:cNvPr id="11" name="Flowchart: Connector 10">
                <a:extLst>
                  <a:ext uri="{FF2B5EF4-FFF2-40B4-BE49-F238E27FC236}">
                    <a16:creationId xmlns:a16="http://schemas.microsoft.com/office/drawing/2014/main" id="{2C39AA44-BEE5-427B-B2B1-48D4E7E698F0}"/>
                  </a:ext>
                </a:extLst>
              </p:cNvPr>
              <p:cNvSpPr/>
              <p:nvPr/>
            </p:nvSpPr>
            <p:spPr>
              <a:xfrm>
                <a:off x="3422072" y="4169259"/>
                <a:ext cx="628073" cy="657081"/>
              </a:xfrm>
              <a:prstGeom prst="flowChartConnector">
                <a:avLst/>
              </a:prstGeom>
              <a:solidFill>
                <a:schemeClr val="bg1">
                  <a:alpha val="18000"/>
                </a:schemeClr>
              </a:solidFill>
              <a:ln w="38100">
                <a:solidFill>
                  <a:schemeClr val="bg2">
                    <a:lumMod val="75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Roboto Condensed" panose="02000000000000000000" pitchFamily="2" charset="0"/>
                    <a:ea typeface="Roboto Condensed" panose="02000000000000000000" pitchFamily="2" charset="0"/>
                  </a:rPr>
                  <a:t>E</a:t>
                </a:r>
              </a:p>
            </p:txBody>
          </p:sp>
          <p:sp>
            <p:nvSpPr>
              <p:cNvPr id="12" name="Flowchart: Connector 11">
                <a:extLst>
                  <a:ext uri="{FF2B5EF4-FFF2-40B4-BE49-F238E27FC236}">
                    <a16:creationId xmlns:a16="http://schemas.microsoft.com/office/drawing/2014/main" id="{2DE0B2FF-2249-4FE3-A651-75C3802C79AB}"/>
                  </a:ext>
                </a:extLst>
              </p:cNvPr>
              <p:cNvSpPr/>
              <p:nvPr/>
            </p:nvSpPr>
            <p:spPr>
              <a:xfrm>
                <a:off x="655782" y="4169258"/>
                <a:ext cx="628073" cy="657081"/>
              </a:xfrm>
              <a:prstGeom prst="flowChartConnector">
                <a:avLst/>
              </a:prstGeom>
              <a:solidFill>
                <a:schemeClr val="bg1">
                  <a:alpha val="18000"/>
                </a:schemeClr>
              </a:solidFill>
              <a:ln w="38100">
                <a:solidFill>
                  <a:schemeClr val="bg2">
                    <a:lumMod val="75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Roboto Condensed" panose="02000000000000000000" pitchFamily="2" charset="0"/>
                    <a:ea typeface="Roboto Condensed" panose="02000000000000000000" pitchFamily="2" charset="0"/>
                  </a:rPr>
                  <a:t>D</a:t>
                </a:r>
              </a:p>
            </p:txBody>
          </p:sp>
          <p:sp>
            <p:nvSpPr>
              <p:cNvPr id="13" name="Flowchart: Connector 12">
                <a:extLst>
                  <a:ext uri="{FF2B5EF4-FFF2-40B4-BE49-F238E27FC236}">
                    <a16:creationId xmlns:a16="http://schemas.microsoft.com/office/drawing/2014/main" id="{9ACAC373-5944-43A7-A479-2DD4F6955E73}"/>
                  </a:ext>
                </a:extLst>
              </p:cNvPr>
              <p:cNvSpPr/>
              <p:nvPr/>
            </p:nvSpPr>
            <p:spPr>
              <a:xfrm>
                <a:off x="3422071" y="1366982"/>
                <a:ext cx="628073" cy="657081"/>
              </a:xfrm>
              <a:prstGeom prst="flowChartConnector">
                <a:avLst/>
              </a:prstGeom>
              <a:solidFill>
                <a:schemeClr val="bg1">
                  <a:alpha val="18000"/>
                </a:schemeClr>
              </a:solidFill>
              <a:ln w="38100">
                <a:solidFill>
                  <a:schemeClr val="bg2">
                    <a:lumMod val="75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Roboto Condensed" panose="02000000000000000000" pitchFamily="2" charset="0"/>
                    <a:ea typeface="Roboto Condensed" panose="02000000000000000000" pitchFamily="2" charset="0"/>
                  </a:rPr>
                  <a:t>B</a:t>
                </a:r>
              </a:p>
            </p:txBody>
          </p:sp>
          <p:sp>
            <p:nvSpPr>
              <p:cNvPr id="14" name="Flowchart: Connector 13">
                <a:extLst>
                  <a:ext uri="{FF2B5EF4-FFF2-40B4-BE49-F238E27FC236}">
                    <a16:creationId xmlns:a16="http://schemas.microsoft.com/office/drawing/2014/main" id="{4B7B701F-5535-4F77-8ABA-B5F72CB1D2E0}"/>
                  </a:ext>
                </a:extLst>
              </p:cNvPr>
              <p:cNvSpPr/>
              <p:nvPr/>
            </p:nvSpPr>
            <p:spPr>
              <a:xfrm>
                <a:off x="5467927" y="2698750"/>
                <a:ext cx="628073" cy="657081"/>
              </a:xfrm>
              <a:prstGeom prst="flowChartConnector">
                <a:avLst/>
              </a:prstGeom>
              <a:solidFill>
                <a:schemeClr val="bg1">
                  <a:alpha val="18000"/>
                </a:schemeClr>
              </a:solidFill>
              <a:ln w="38100">
                <a:solidFill>
                  <a:schemeClr val="bg2">
                    <a:lumMod val="75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Roboto Condensed" panose="02000000000000000000" pitchFamily="2" charset="0"/>
                    <a:ea typeface="Roboto Condensed" panose="02000000000000000000" pitchFamily="2" charset="0"/>
                  </a:rPr>
                  <a:t>C</a:t>
                </a:r>
              </a:p>
            </p:txBody>
          </p:sp>
          <p:cxnSp>
            <p:nvCxnSpPr>
              <p:cNvPr id="16" name="Straight Connector 15">
                <a:extLst>
                  <a:ext uri="{FF2B5EF4-FFF2-40B4-BE49-F238E27FC236}">
                    <a16:creationId xmlns:a16="http://schemas.microsoft.com/office/drawing/2014/main" id="{2C5BF746-0101-40DD-8CF1-D973C8F7AB5B}"/>
                  </a:ext>
                </a:extLst>
              </p:cNvPr>
              <p:cNvCxnSpPr>
                <a:stCxn id="10" idx="4"/>
                <a:endCxn id="12" idx="0"/>
              </p:cNvCxnSpPr>
              <p:nvPr/>
            </p:nvCxnSpPr>
            <p:spPr>
              <a:xfrm>
                <a:off x="951346" y="2024063"/>
                <a:ext cx="18473" cy="2145195"/>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09173D3-F665-471F-BA9D-87A0D5C24381}"/>
                  </a:ext>
                </a:extLst>
              </p:cNvPr>
              <p:cNvCxnSpPr>
                <a:cxnSpLocks/>
                <a:stCxn id="11" idx="2"/>
                <a:endCxn id="12" idx="6"/>
              </p:cNvCxnSpPr>
              <p:nvPr/>
            </p:nvCxnSpPr>
            <p:spPr>
              <a:xfrm flipH="1" flipV="1">
                <a:off x="1283855" y="4497799"/>
                <a:ext cx="2138217" cy="1"/>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D4E87B4-6C36-42F9-89B9-69D1486827A9}"/>
                  </a:ext>
                </a:extLst>
              </p:cNvPr>
              <p:cNvCxnSpPr>
                <a:cxnSpLocks/>
                <a:stCxn id="13" idx="6"/>
                <a:endCxn id="14" idx="1"/>
              </p:cNvCxnSpPr>
              <p:nvPr/>
            </p:nvCxnSpPr>
            <p:spPr>
              <a:xfrm>
                <a:off x="4050144" y="1695523"/>
                <a:ext cx="1509762" cy="1099454"/>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31E2E0A-3AE5-4B5A-B74C-B73EE0E66D05}"/>
                  </a:ext>
                </a:extLst>
              </p:cNvPr>
              <p:cNvCxnSpPr>
                <a:cxnSpLocks/>
                <a:stCxn id="14" idx="3"/>
                <a:endCxn id="11" idx="6"/>
              </p:cNvCxnSpPr>
              <p:nvPr/>
            </p:nvCxnSpPr>
            <p:spPr>
              <a:xfrm flipH="1">
                <a:off x="4050145" y="3259604"/>
                <a:ext cx="1509761" cy="1238196"/>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720A543-8A70-4F90-B4F8-C0F1A61E4108}"/>
                  </a:ext>
                </a:extLst>
              </p:cNvPr>
              <p:cNvCxnSpPr>
                <a:cxnSpLocks/>
                <a:stCxn id="10" idx="6"/>
                <a:endCxn id="13" idx="2"/>
              </p:cNvCxnSpPr>
              <p:nvPr/>
            </p:nvCxnSpPr>
            <p:spPr>
              <a:xfrm>
                <a:off x="1265382" y="1695523"/>
                <a:ext cx="2156689" cy="0"/>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731DBCF-5F5D-4527-A2BA-875F7FDD6B92}"/>
                  </a:ext>
                </a:extLst>
              </p:cNvPr>
              <p:cNvCxnSpPr>
                <a:cxnSpLocks/>
                <a:stCxn id="13" idx="4"/>
                <a:endCxn id="11" idx="0"/>
              </p:cNvCxnSpPr>
              <p:nvPr/>
            </p:nvCxnSpPr>
            <p:spPr>
              <a:xfrm>
                <a:off x="3736108" y="2024063"/>
                <a:ext cx="1" cy="2145196"/>
              </a:xfrm>
              <a:prstGeom prst="line">
                <a:avLst/>
              </a:prstGeom>
              <a:ln w="38100">
                <a:solidFill>
                  <a:schemeClr val="bg2">
                    <a:alpha val="28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C49F542-910B-4B67-B3A8-F92409038803}"/>
                  </a:ext>
                </a:extLst>
              </p:cNvPr>
              <p:cNvCxnSpPr>
                <a:cxnSpLocks/>
                <a:stCxn id="12" idx="7"/>
                <a:endCxn id="13" idx="3"/>
              </p:cNvCxnSpPr>
              <p:nvPr/>
            </p:nvCxnSpPr>
            <p:spPr>
              <a:xfrm flipV="1">
                <a:off x="1191876" y="1927836"/>
                <a:ext cx="2322174" cy="2337649"/>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83BB8B7-6DB4-48AF-BAB0-F40EE7AE7D09}"/>
                  </a:ext>
                </a:extLst>
              </p:cNvPr>
              <p:cNvSpPr txBox="1"/>
              <p:nvPr/>
            </p:nvSpPr>
            <p:spPr>
              <a:xfrm>
                <a:off x="2094224" y="1212004"/>
                <a:ext cx="517477" cy="434209"/>
              </a:xfrm>
              <a:prstGeom prst="rect">
                <a:avLst/>
              </a:prstGeom>
              <a:noFill/>
            </p:spPr>
            <p:txBody>
              <a:bodyPr wrap="square" rtlCol="0" anchor="ctr">
                <a:spAutoFit/>
              </a:bodyPr>
              <a:lstStyle/>
              <a:p>
                <a:pPr algn="ctr"/>
                <a:r>
                  <a:rPr lang="en-GB" sz="3413" b="1" dirty="0">
                    <a:solidFill>
                      <a:schemeClr val="bg1"/>
                    </a:solidFill>
                    <a:latin typeface="Roboto Condensed" panose="02000000000000000000" pitchFamily="2" charset="0"/>
                    <a:ea typeface="Roboto Condensed" panose="02000000000000000000" pitchFamily="2" charset="0"/>
                    <a:cs typeface="Roboto" panose="02000000000000000000" pitchFamily="2" charset="0"/>
                  </a:rPr>
                  <a:t>6</a:t>
                </a:r>
              </a:p>
            </p:txBody>
          </p:sp>
          <p:sp>
            <p:nvSpPr>
              <p:cNvPr id="42" name="TextBox 41">
                <a:extLst>
                  <a:ext uri="{FF2B5EF4-FFF2-40B4-BE49-F238E27FC236}">
                    <a16:creationId xmlns:a16="http://schemas.microsoft.com/office/drawing/2014/main" id="{DFE8FBF8-1608-4A0D-9FEA-06CD4E9A9D46}"/>
                  </a:ext>
                </a:extLst>
              </p:cNvPr>
              <p:cNvSpPr txBox="1"/>
              <p:nvPr/>
            </p:nvSpPr>
            <p:spPr>
              <a:xfrm>
                <a:off x="3717492" y="2777928"/>
                <a:ext cx="517477" cy="434209"/>
              </a:xfrm>
              <a:prstGeom prst="rect">
                <a:avLst/>
              </a:prstGeom>
              <a:noFill/>
            </p:spPr>
            <p:txBody>
              <a:bodyPr wrap="square" rtlCol="0" anchor="ctr">
                <a:spAutoFit/>
              </a:bodyPr>
              <a:lstStyle/>
              <a:p>
                <a:pPr algn="ctr"/>
                <a:r>
                  <a:rPr lang="en-GB" sz="3413" b="1" dirty="0">
                    <a:solidFill>
                      <a:schemeClr val="bg1"/>
                    </a:solidFill>
                    <a:latin typeface="Roboto Condensed" panose="02000000000000000000" pitchFamily="2" charset="0"/>
                    <a:ea typeface="Roboto Condensed" panose="02000000000000000000" pitchFamily="2" charset="0"/>
                    <a:cs typeface="Roboto" panose="02000000000000000000" pitchFamily="2" charset="0"/>
                  </a:rPr>
                  <a:t>2</a:t>
                </a:r>
              </a:p>
            </p:txBody>
          </p:sp>
          <p:sp>
            <p:nvSpPr>
              <p:cNvPr id="43" name="TextBox 42">
                <a:extLst>
                  <a:ext uri="{FF2B5EF4-FFF2-40B4-BE49-F238E27FC236}">
                    <a16:creationId xmlns:a16="http://schemas.microsoft.com/office/drawing/2014/main" id="{A5B397E8-ECF9-4D6B-8D61-6D74AC64F8C5}"/>
                  </a:ext>
                </a:extLst>
              </p:cNvPr>
              <p:cNvSpPr txBox="1"/>
              <p:nvPr/>
            </p:nvSpPr>
            <p:spPr>
              <a:xfrm>
                <a:off x="1906947" y="2787538"/>
                <a:ext cx="517477" cy="434209"/>
              </a:xfrm>
              <a:prstGeom prst="rect">
                <a:avLst/>
              </a:prstGeom>
              <a:noFill/>
            </p:spPr>
            <p:txBody>
              <a:bodyPr wrap="square" rtlCol="0" anchor="ctr">
                <a:spAutoFit/>
              </a:bodyPr>
              <a:lstStyle/>
              <a:p>
                <a:pPr algn="ctr"/>
                <a:r>
                  <a:rPr lang="en-GB" sz="3413" b="1" dirty="0">
                    <a:solidFill>
                      <a:schemeClr val="bg1"/>
                    </a:solidFill>
                    <a:latin typeface="Roboto Condensed" panose="02000000000000000000" pitchFamily="2" charset="0"/>
                    <a:ea typeface="Roboto Condensed" panose="02000000000000000000" pitchFamily="2" charset="0"/>
                    <a:cs typeface="Roboto" panose="02000000000000000000" pitchFamily="2" charset="0"/>
                  </a:rPr>
                  <a:t>2</a:t>
                </a:r>
              </a:p>
            </p:txBody>
          </p:sp>
        </p:grpSp>
        <p:grpSp>
          <p:nvGrpSpPr>
            <p:cNvPr id="3" name="Group 2">
              <a:extLst>
                <a:ext uri="{FF2B5EF4-FFF2-40B4-BE49-F238E27FC236}">
                  <a16:creationId xmlns:a16="http://schemas.microsoft.com/office/drawing/2014/main" id="{DF0EDCBE-5B27-4EA9-9ABB-6D5226C08629}"/>
                </a:ext>
              </a:extLst>
            </p:cNvPr>
            <p:cNvGrpSpPr/>
            <p:nvPr/>
          </p:nvGrpSpPr>
          <p:grpSpPr>
            <a:xfrm>
              <a:off x="5032761" y="2936126"/>
              <a:ext cx="6453134" cy="4915969"/>
              <a:chOff x="5032761" y="2936126"/>
              <a:chExt cx="6453134" cy="4915969"/>
            </a:xfrm>
          </p:grpSpPr>
          <p:sp>
            <p:nvSpPr>
              <p:cNvPr id="25" name="Flowchart: Connector 24">
                <a:extLst>
                  <a:ext uri="{FF2B5EF4-FFF2-40B4-BE49-F238E27FC236}">
                    <a16:creationId xmlns:a16="http://schemas.microsoft.com/office/drawing/2014/main" id="{5E57E3A0-AAD8-43E8-9638-706F0391B457}"/>
                  </a:ext>
                </a:extLst>
              </p:cNvPr>
              <p:cNvSpPr/>
              <p:nvPr/>
            </p:nvSpPr>
            <p:spPr>
              <a:xfrm>
                <a:off x="6970598" y="4821300"/>
                <a:ext cx="893259" cy="934515"/>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500" dirty="0">
                    <a:solidFill>
                      <a:schemeClr val="tx1"/>
                    </a:solidFill>
                    <a:latin typeface="Bahnschrift" panose="020B0502040204020203" pitchFamily="34" charset="0"/>
                  </a:rPr>
                  <a:t>DB</a:t>
                </a:r>
              </a:p>
            </p:txBody>
          </p:sp>
          <p:sp>
            <p:nvSpPr>
              <p:cNvPr id="28" name="Flowchart: Connector 27">
                <a:extLst>
                  <a:ext uri="{FF2B5EF4-FFF2-40B4-BE49-F238E27FC236}">
                    <a16:creationId xmlns:a16="http://schemas.microsoft.com/office/drawing/2014/main" id="{D9EF6BF9-A0AA-40EF-B9E9-836B54A046DD}"/>
                  </a:ext>
                </a:extLst>
              </p:cNvPr>
              <p:cNvSpPr/>
              <p:nvPr/>
            </p:nvSpPr>
            <p:spPr>
              <a:xfrm>
                <a:off x="8993312" y="4837435"/>
                <a:ext cx="893259" cy="934515"/>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500" dirty="0">
                    <a:solidFill>
                      <a:schemeClr val="tx1"/>
                    </a:solidFill>
                    <a:latin typeface="Bahnschrift" panose="020B0502040204020203" pitchFamily="34" charset="0"/>
                  </a:rPr>
                  <a:t>BE</a:t>
                </a:r>
              </a:p>
            </p:txBody>
          </p:sp>
          <p:cxnSp>
            <p:nvCxnSpPr>
              <p:cNvPr id="40" name="Straight Connector 39">
                <a:extLst>
                  <a:ext uri="{FF2B5EF4-FFF2-40B4-BE49-F238E27FC236}">
                    <a16:creationId xmlns:a16="http://schemas.microsoft.com/office/drawing/2014/main" id="{2B069642-7300-4E81-9740-0996EBDC8B49}"/>
                  </a:ext>
                </a:extLst>
              </p:cNvPr>
              <p:cNvCxnSpPr>
                <a:cxnSpLocks/>
                <a:stCxn id="26" idx="4"/>
                <a:endCxn id="25" idx="0"/>
              </p:cNvCxnSpPr>
              <p:nvPr/>
            </p:nvCxnSpPr>
            <p:spPr>
              <a:xfrm>
                <a:off x="7400242" y="3870641"/>
                <a:ext cx="16986" cy="950659"/>
              </a:xfrm>
              <a:prstGeom prst="line">
                <a:avLst/>
              </a:prstGeom>
              <a:ln w="571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DFDBF915-A492-47E1-AF32-7F47F5BE8E2F}"/>
                  </a:ext>
                </a:extLst>
              </p:cNvPr>
              <p:cNvGrpSpPr/>
              <p:nvPr/>
            </p:nvGrpSpPr>
            <p:grpSpPr>
              <a:xfrm>
                <a:off x="5032761" y="2936126"/>
                <a:ext cx="6453134" cy="4915969"/>
                <a:chOff x="5032761" y="2936126"/>
                <a:chExt cx="6453134" cy="4915969"/>
              </a:xfrm>
            </p:grpSpPr>
            <p:sp>
              <p:nvSpPr>
                <p:cNvPr id="24" name="Flowchart: Connector 23">
                  <a:extLst>
                    <a:ext uri="{FF2B5EF4-FFF2-40B4-BE49-F238E27FC236}">
                      <a16:creationId xmlns:a16="http://schemas.microsoft.com/office/drawing/2014/main" id="{DBF9EBEC-814A-4CE8-8D4A-D76CCF8968EB}"/>
                    </a:ext>
                  </a:extLst>
                </p:cNvPr>
                <p:cNvSpPr/>
                <p:nvPr/>
              </p:nvSpPr>
              <p:spPr>
                <a:xfrm>
                  <a:off x="5032761" y="4821303"/>
                  <a:ext cx="893259" cy="934515"/>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500" dirty="0">
                      <a:solidFill>
                        <a:schemeClr val="tx1"/>
                      </a:solidFill>
                      <a:latin typeface="Bahnschrift" panose="020B0502040204020203" pitchFamily="34" charset="0"/>
                      <a:ea typeface="Roboto Condensed" panose="02000000000000000000" pitchFamily="2" charset="0"/>
                    </a:rPr>
                    <a:t>AD</a:t>
                  </a:r>
                </a:p>
              </p:txBody>
            </p:sp>
            <p:sp>
              <p:nvSpPr>
                <p:cNvPr id="26" name="Flowchart: Connector 25">
                  <a:extLst>
                    <a:ext uri="{FF2B5EF4-FFF2-40B4-BE49-F238E27FC236}">
                      <a16:creationId xmlns:a16="http://schemas.microsoft.com/office/drawing/2014/main" id="{CB27CD9A-9192-4569-9661-F9F1497D59F0}"/>
                    </a:ext>
                  </a:extLst>
                </p:cNvPr>
                <p:cNvSpPr/>
                <p:nvPr/>
              </p:nvSpPr>
              <p:spPr>
                <a:xfrm>
                  <a:off x="6953612" y="2936126"/>
                  <a:ext cx="893259" cy="934515"/>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500" dirty="0">
                      <a:solidFill>
                        <a:schemeClr val="tx1"/>
                      </a:solidFill>
                      <a:latin typeface="Bahnschrift" panose="020B0502040204020203" pitchFamily="34" charset="0"/>
                      <a:ea typeface="Roboto Condensed" panose="02000000000000000000" pitchFamily="2" charset="0"/>
                    </a:rPr>
                    <a:t>AB</a:t>
                  </a:r>
                </a:p>
              </p:txBody>
            </p:sp>
            <p:sp>
              <p:nvSpPr>
                <p:cNvPr id="27" name="Flowchart: Connector 26">
                  <a:extLst>
                    <a:ext uri="{FF2B5EF4-FFF2-40B4-BE49-F238E27FC236}">
                      <a16:creationId xmlns:a16="http://schemas.microsoft.com/office/drawing/2014/main" id="{0DFBD014-7A35-4C3A-AC5E-EB56BAE64376}"/>
                    </a:ext>
                  </a:extLst>
                </p:cNvPr>
                <p:cNvSpPr/>
                <p:nvPr/>
              </p:nvSpPr>
              <p:spPr>
                <a:xfrm>
                  <a:off x="6953612" y="6917580"/>
                  <a:ext cx="893259" cy="934515"/>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500" dirty="0">
                      <a:solidFill>
                        <a:schemeClr val="tx1"/>
                      </a:solidFill>
                      <a:latin typeface="Bahnschrift" panose="020B0502040204020203" pitchFamily="34" charset="0"/>
                      <a:ea typeface="Roboto Condensed" panose="02000000000000000000" pitchFamily="2" charset="0"/>
                    </a:rPr>
                    <a:t>DE</a:t>
                  </a:r>
                </a:p>
              </p:txBody>
            </p:sp>
            <p:sp>
              <p:nvSpPr>
                <p:cNvPr id="30" name="Flowchart: Connector 29">
                  <a:extLst>
                    <a:ext uri="{FF2B5EF4-FFF2-40B4-BE49-F238E27FC236}">
                      <a16:creationId xmlns:a16="http://schemas.microsoft.com/office/drawing/2014/main" id="{B296D9BD-9DB2-4358-9A4B-55B094C018F3}"/>
                    </a:ext>
                  </a:extLst>
                </p:cNvPr>
                <p:cNvSpPr/>
                <p:nvPr/>
              </p:nvSpPr>
              <p:spPr>
                <a:xfrm>
                  <a:off x="10592636" y="3827351"/>
                  <a:ext cx="893259" cy="934515"/>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500" dirty="0">
                      <a:solidFill>
                        <a:schemeClr val="tx1"/>
                      </a:solidFill>
                      <a:latin typeface="Bahnschrift" panose="020B0502040204020203" pitchFamily="34" charset="0"/>
                    </a:rPr>
                    <a:t>BC</a:t>
                  </a:r>
                </a:p>
              </p:txBody>
            </p:sp>
            <p:sp>
              <p:nvSpPr>
                <p:cNvPr id="31" name="Flowchart: Connector 30">
                  <a:extLst>
                    <a:ext uri="{FF2B5EF4-FFF2-40B4-BE49-F238E27FC236}">
                      <a16:creationId xmlns:a16="http://schemas.microsoft.com/office/drawing/2014/main" id="{23AF2FEE-5FDB-4379-9617-5241C5814149}"/>
                    </a:ext>
                  </a:extLst>
                </p:cNvPr>
                <p:cNvSpPr/>
                <p:nvPr/>
              </p:nvSpPr>
              <p:spPr>
                <a:xfrm>
                  <a:off x="10592636" y="5869439"/>
                  <a:ext cx="893259" cy="934515"/>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500" dirty="0">
                      <a:solidFill>
                        <a:schemeClr val="tx1"/>
                      </a:solidFill>
                      <a:latin typeface="Bahnschrift" panose="020B0502040204020203" pitchFamily="34" charset="0"/>
                    </a:rPr>
                    <a:t>EC</a:t>
                  </a:r>
                </a:p>
              </p:txBody>
            </p:sp>
            <p:cxnSp>
              <p:nvCxnSpPr>
                <p:cNvPr id="33" name="Straight Connector 32">
                  <a:extLst>
                    <a:ext uri="{FF2B5EF4-FFF2-40B4-BE49-F238E27FC236}">
                      <a16:creationId xmlns:a16="http://schemas.microsoft.com/office/drawing/2014/main" id="{559158E3-312F-41C4-8BFE-E479FBCBFE34}"/>
                    </a:ext>
                  </a:extLst>
                </p:cNvPr>
                <p:cNvCxnSpPr>
                  <a:cxnSpLocks/>
                  <a:stCxn id="25" idx="2"/>
                  <a:endCxn id="24" idx="6"/>
                </p:cNvCxnSpPr>
                <p:nvPr/>
              </p:nvCxnSpPr>
              <p:spPr>
                <a:xfrm flipH="1">
                  <a:off x="5926021" y="5288558"/>
                  <a:ext cx="1044577" cy="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EBEEA27-C64E-4E34-B42E-9CF6DA43D9C4}"/>
                    </a:ext>
                  </a:extLst>
                </p:cNvPr>
                <p:cNvCxnSpPr>
                  <a:cxnSpLocks/>
                  <a:stCxn id="25" idx="4"/>
                  <a:endCxn id="27" idx="0"/>
                </p:cNvCxnSpPr>
                <p:nvPr/>
              </p:nvCxnSpPr>
              <p:spPr>
                <a:xfrm flipH="1">
                  <a:off x="7400242" y="5755815"/>
                  <a:ext cx="16986" cy="116176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776DFC4-1DC3-421C-9734-03D5D56E2E38}"/>
                    </a:ext>
                  </a:extLst>
                </p:cNvPr>
                <p:cNvCxnSpPr>
                  <a:cxnSpLocks/>
                  <a:stCxn id="26" idx="3"/>
                  <a:endCxn id="24" idx="7"/>
                </p:cNvCxnSpPr>
                <p:nvPr/>
              </p:nvCxnSpPr>
              <p:spPr>
                <a:xfrm flipH="1">
                  <a:off x="5795206" y="3733785"/>
                  <a:ext cx="1289220" cy="122437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5458EE7-E436-49C0-B272-9A1575EE3524}"/>
                    </a:ext>
                  </a:extLst>
                </p:cNvPr>
                <p:cNvCxnSpPr>
                  <a:cxnSpLocks/>
                  <a:stCxn id="25" idx="6"/>
                  <a:endCxn id="28" idx="2"/>
                </p:cNvCxnSpPr>
                <p:nvPr/>
              </p:nvCxnSpPr>
              <p:spPr>
                <a:xfrm>
                  <a:off x="7863857" y="5288558"/>
                  <a:ext cx="1129455" cy="1613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D74F56C-A5E6-4B29-9E56-01C593F85915}"/>
                    </a:ext>
                  </a:extLst>
                </p:cNvPr>
                <p:cNvCxnSpPr>
                  <a:cxnSpLocks/>
                  <a:stCxn id="26" idx="5"/>
                  <a:endCxn id="28" idx="1"/>
                </p:cNvCxnSpPr>
                <p:nvPr/>
              </p:nvCxnSpPr>
              <p:spPr>
                <a:xfrm>
                  <a:off x="7716057" y="3733785"/>
                  <a:ext cx="1408070" cy="124050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5645FBB-FF64-4FD9-9103-3A06187E7381}"/>
                    </a:ext>
                  </a:extLst>
                </p:cNvPr>
                <p:cNvCxnSpPr>
                  <a:cxnSpLocks/>
                  <a:stCxn id="30" idx="3"/>
                  <a:endCxn id="28" idx="6"/>
                </p:cNvCxnSpPr>
                <p:nvPr/>
              </p:nvCxnSpPr>
              <p:spPr>
                <a:xfrm flipH="1">
                  <a:off x="9886571" y="4625010"/>
                  <a:ext cx="836880" cy="67968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78AFD9AB-6B58-42DA-B39F-6BB12DA07E4B}"/>
                    </a:ext>
                  </a:extLst>
                </p:cNvPr>
                <p:cNvCxnSpPr>
                  <a:cxnSpLocks/>
                  <a:stCxn id="31" idx="1"/>
                  <a:endCxn id="28" idx="6"/>
                </p:cNvCxnSpPr>
                <p:nvPr/>
              </p:nvCxnSpPr>
              <p:spPr>
                <a:xfrm flipH="1" flipV="1">
                  <a:off x="9886571" y="5304693"/>
                  <a:ext cx="836880" cy="70160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DF6876E-2CCC-4A7C-AE08-CC7FFF53D809}"/>
                    </a:ext>
                  </a:extLst>
                </p:cNvPr>
                <p:cNvCxnSpPr>
                  <a:cxnSpLocks/>
                  <a:stCxn id="24" idx="5"/>
                  <a:endCxn id="27" idx="1"/>
                </p:cNvCxnSpPr>
                <p:nvPr/>
              </p:nvCxnSpPr>
              <p:spPr>
                <a:xfrm>
                  <a:off x="5795206" y="5618962"/>
                  <a:ext cx="1289220" cy="143547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C7E1D81-5260-4D86-A85F-BADEB3804C8D}"/>
                    </a:ext>
                  </a:extLst>
                </p:cNvPr>
                <p:cNvCxnSpPr>
                  <a:cxnSpLocks/>
                  <a:stCxn id="30" idx="4"/>
                  <a:endCxn id="31" idx="0"/>
                </p:cNvCxnSpPr>
                <p:nvPr/>
              </p:nvCxnSpPr>
              <p:spPr>
                <a:xfrm>
                  <a:off x="11039267" y="4761866"/>
                  <a:ext cx="0" cy="110757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BBF502C-D2BA-4E85-8DCF-F00AD328B298}"/>
                    </a:ext>
                  </a:extLst>
                </p:cNvPr>
                <p:cNvCxnSpPr>
                  <a:cxnSpLocks/>
                </p:cNvCxnSpPr>
                <p:nvPr/>
              </p:nvCxnSpPr>
              <p:spPr>
                <a:xfrm flipH="1">
                  <a:off x="7716057" y="5635094"/>
                  <a:ext cx="1408070" cy="141934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B3279A2-84A4-46AA-9F1D-23F95FD58D33}"/>
                    </a:ext>
                  </a:extLst>
                </p:cNvPr>
                <p:cNvCxnSpPr>
                  <a:cxnSpLocks/>
                  <a:stCxn id="31" idx="3"/>
                  <a:endCxn id="27" idx="6"/>
                </p:cNvCxnSpPr>
                <p:nvPr/>
              </p:nvCxnSpPr>
              <p:spPr>
                <a:xfrm flipH="1">
                  <a:off x="7846871" y="6667098"/>
                  <a:ext cx="2876580" cy="71774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BBA7EFDC-2716-4E92-B6CF-EB0E66EEAF8F}"/>
                    </a:ext>
                  </a:extLst>
                </p:cNvPr>
                <p:cNvCxnSpPr>
                  <a:cxnSpLocks/>
                  <a:stCxn id="30" idx="2"/>
                  <a:endCxn id="26" idx="6"/>
                </p:cNvCxnSpPr>
                <p:nvPr/>
              </p:nvCxnSpPr>
              <p:spPr>
                <a:xfrm flipH="1" flipV="1">
                  <a:off x="7846871" y="3403384"/>
                  <a:ext cx="2745765" cy="89122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365666569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8E13E17-EDCF-4380-A6A0-7E386E438D0B}"/>
              </a:ext>
            </a:extLst>
          </p:cNvPr>
          <p:cNvGrpSpPr/>
          <p:nvPr/>
        </p:nvGrpSpPr>
        <p:grpSpPr>
          <a:xfrm>
            <a:off x="504723" y="2013141"/>
            <a:ext cx="16335750" cy="7310069"/>
            <a:chOff x="644205" y="184341"/>
            <a:chExt cx="16335750" cy="7310069"/>
          </a:xfrm>
        </p:grpSpPr>
        <p:grpSp>
          <p:nvGrpSpPr>
            <p:cNvPr id="11" name="Group 10">
              <a:extLst>
                <a:ext uri="{FF2B5EF4-FFF2-40B4-BE49-F238E27FC236}">
                  <a16:creationId xmlns:a16="http://schemas.microsoft.com/office/drawing/2014/main" id="{FD93B4A9-3B60-4587-914E-053943C41E54}"/>
                </a:ext>
              </a:extLst>
            </p:cNvPr>
            <p:cNvGrpSpPr/>
            <p:nvPr/>
          </p:nvGrpSpPr>
          <p:grpSpPr>
            <a:xfrm>
              <a:off x="9573647" y="300132"/>
              <a:ext cx="7406308" cy="7194278"/>
              <a:chOff x="9625645" y="401088"/>
              <a:chExt cx="7406308" cy="7194278"/>
            </a:xfrm>
          </p:grpSpPr>
          <p:grpSp>
            <p:nvGrpSpPr>
              <p:cNvPr id="7" name="Group 6">
                <a:extLst>
                  <a:ext uri="{FF2B5EF4-FFF2-40B4-BE49-F238E27FC236}">
                    <a16:creationId xmlns:a16="http://schemas.microsoft.com/office/drawing/2014/main" id="{F6A7EE53-26D8-45D2-AC3B-539DE0C4FC9E}"/>
                  </a:ext>
                </a:extLst>
              </p:cNvPr>
              <p:cNvGrpSpPr/>
              <p:nvPr/>
            </p:nvGrpSpPr>
            <p:grpSpPr>
              <a:xfrm>
                <a:off x="9625645" y="401088"/>
                <a:ext cx="7406308" cy="7194278"/>
                <a:chOff x="9625645" y="401088"/>
                <a:chExt cx="7406308" cy="7194278"/>
              </a:xfrm>
            </p:grpSpPr>
            <p:sp>
              <p:nvSpPr>
                <p:cNvPr id="134" name="Flowchart: Connector 133">
                  <a:extLst>
                    <a:ext uri="{FF2B5EF4-FFF2-40B4-BE49-F238E27FC236}">
                      <a16:creationId xmlns:a16="http://schemas.microsoft.com/office/drawing/2014/main" id="{798DDFA7-3A48-4B68-B002-8E25DF18C21D}"/>
                    </a:ext>
                  </a:extLst>
                </p:cNvPr>
                <p:cNvSpPr/>
                <p:nvPr/>
              </p:nvSpPr>
              <p:spPr>
                <a:xfrm>
                  <a:off x="14047656" y="3553267"/>
                  <a:ext cx="768000" cy="768000"/>
                </a:xfrm>
                <a:prstGeom prst="flowChartConnector">
                  <a:avLst/>
                </a:prstGeom>
                <a:noFill/>
                <a:ln w="38100">
                  <a:solidFill>
                    <a:schemeClr val="bg2">
                      <a:lumMod val="75000"/>
                      <a:alpha val="2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Bahnschrift Condensed" panose="020B0502040204020203" pitchFamily="34" charset="0"/>
                      <a:ea typeface="Roboto Condensed" panose="02000000000000000000" pitchFamily="2" charset="0"/>
                    </a:rPr>
                    <a:t>A</a:t>
                  </a:r>
                </a:p>
              </p:txBody>
            </p:sp>
            <p:sp>
              <p:nvSpPr>
                <p:cNvPr id="135" name="Flowchart: Connector 134">
                  <a:extLst>
                    <a:ext uri="{FF2B5EF4-FFF2-40B4-BE49-F238E27FC236}">
                      <a16:creationId xmlns:a16="http://schemas.microsoft.com/office/drawing/2014/main" id="{CB5079BD-F796-483A-A20E-85D4B0589BF5}"/>
                    </a:ext>
                  </a:extLst>
                </p:cNvPr>
                <p:cNvSpPr/>
                <p:nvPr/>
              </p:nvSpPr>
              <p:spPr>
                <a:xfrm>
                  <a:off x="12708063" y="4818185"/>
                  <a:ext cx="768000" cy="768000"/>
                </a:xfrm>
                <a:prstGeom prst="flowChartConnector">
                  <a:avLst/>
                </a:prstGeom>
                <a:noFill/>
                <a:ln w="38100">
                  <a:solidFill>
                    <a:schemeClr val="bg2">
                      <a:lumMod val="75000"/>
                      <a:alpha val="2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Bahnschrift Condensed" panose="020B0502040204020203" pitchFamily="34" charset="0"/>
                      <a:ea typeface="Roboto Condensed" panose="02000000000000000000" pitchFamily="2" charset="0"/>
                    </a:rPr>
                    <a:t>E</a:t>
                  </a:r>
                </a:p>
              </p:txBody>
            </p:sp>
            <p:sp>
              <p:nvSpPr>
                <p:cNvPr id="136" name="Flowchart: Connector 135">
                  <a:extLst>
                    <a:ext uri="{FF2B5EF4-FFF2-40B4-BE49-F238E27FC236}">
                      <a16:creationId xmlns:a16="http://schemas.microsoft.com/office/drawing/2014/main" id="{E70CC7FC-CA0E-4ADA-8945-1E6F3545C51C}"/>
                    </a:ext>
                  </a:extLst>
                </p:cNvPr>
                <p:cNvSpPr/>
                <p:nvPr/>
              </p:nvSpPr>
              <p:spPr>
                <a:xfrm>
                  <a:off x="9625645" y="3553267"/>
                  <a:ext cx="768000" cy="768000"/>
                </a:xfrm>
                <a:prstGeom prst="flowChartConnector">
                  <a:avLst/>
                </a:prstGeom>
                <a:noFill/>
                <a:ln w="38100">
                  <a:solidFill>
                    <a:schemeClr val="bg2">
                      <a:lumMod val="75000"/>
                      <a:alpha val="2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Bahnschrift Condensed" panose="020B0502040204020203" pitchFamily="34" charset="0"/>
                      <a:ea typeface="Roboto Condensed" panose="02000000000000000000" pitchFamily="2" charset="0"/>
                    </a:rPr>
                    <a:t>D</a:t>
                  </a:r>
                </a:p>
              </p:txBody>
            </p:sp>
            <p:sp>
              <p:nvSpPr>
                <p:cNvPr id="137" name="Flowchart: Connector 136">
                  <a:extLst>
                    <a:ext uri="{FF2B5EF4-FFF2-40B4-BE49-F238E27FC236}">
                      <a16:creationId xmlns:a16="http://schemas.microsoft.com/office/drawing/2014/main" id="{C3164ABA-631A-4856-88F5-E8E337B80570}"/>
                    </a:ext>
                  </a:extLst>
                </p:cNvPr>
                <p:cNvSpPr/>
                <p:nvPr/>
              </p:nvSpPr>
              <p:spPr>
                <a:xfrm>
                  <a:off x="12580190" y="401088"/>
                  <a:ext cx="768000" cy="768000"/>
                </a:xfrm>
                <a:prstGeom prst="flowChartConnector">
                  <a:avLst/>
                </a:prstGeom>
                <a:noFill/>
                <a:ln w="38100">
                  <a:solidFill>
                    <a:schemeClr val="bg2">
                      <a:lumMod val="75000"/>
                      <a:alpha val="2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Bahnschrift Condensed" panose="020B0502040204020203" pitchFamily="34" charset="0"/>
                      <a:ea typeface="Roboto Condensed" panose="02000000000000000000" pitchFamily="2" charset="0"/>
                    </a:rPr>
                    <a:t>B</a:t>
                  </a:r>
                </a:p>
              </p:txBody>
            </p:sp>
            <p:sp>
              <p:nvSpPr>
                <p:cNvPr id="138" name="Flowchart: Connector 137">
                  <a:extLst>
                    <a:ext uri="{FF2B5EF4-FFF2-40B4-BE49-F238E27FC236}">
                      <a16:creationId xmlns:a16="http://schemas.microsoft.com/office/drawing/2014/main" id="{1DFABE6A-C808-4AF9-A000-193F8A5F4C02}"/>
                    </a:ext>
                  </a:extLst>
                </p:cNvPr>
                <p:cNvSpPr/>
                <p:nvPr/>
              </p:nvSpPr>
              <p:spPr>
                <a:xfrm>
                  <a:off x="16263953" y="1335603"/>
                  <a:ext cx="768000" cy="768000"/>
                </a:xfrm>
                <a:prstGeom prst="flowChartConnector">
                  <a:avLst/>
                </a:prstGeom>
                <a:noFill/>
                <a:ln w="38100">
                  <a:solidFill>
                    <a:schemeClr val="bg2">
                      <a:lumMod val="75000"/>
                      <a:alpha val="2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Bahnschrift Condensed" panose="020B0502040204020203" pitchFamily="34" charset="0"/>
                      <a:ea typeface="Roboto Condensed" panose="02000000000000000000" pitchFamily="2" charset="0"/>
                    </a:rPr>
                    <a:t>C</a:t>
                  </a:r>
                </a:p>
              </p:txBody>
            </p:sp>
            <p:cxnSp>
              <p:nvCxnSpPr>
                <p:cNvPr id="140" name="Straight Connector 139">
                  <a:extLst>
                    <a:ext uri="{FF2B5EF4-FFF2-40B4-BE49-F238E27FC236}">
                      <a16:creationId xmlns:a16="http://schemas.microsoft.com/office/drawing/2014/main" id="{8BF8A9B6-65BD-4254-B180-325671AC93BA}"/>
                    </a:ext>
                  </a:extLst>
                </p:cNvPr>
                <p:cNvCxnSpPr>
                  <a:cxnSpLocks/>
                  <a:stCxn id="134" idx="7"/>
                  <a:endCxn id="138" idx="3"/>
                </p:cNvCxnSpPr>
                <p:nvPr/>
              </p:nvCxnSpPr>
              <p:spPr>
                <a:xfrm flipV="1">
                  <a:off x="14703185" y="1991133"/>
                  <a:ext cx="1673239" cy="1674606"/>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80F34DF0-24F3-44F9-8046-49815BA6E986}"/>
                    </a:ext>
                  </a:extLst>
                </p:cNvPr>
                <p:cNvCxnSpPr>
                  <a:cxnSpLocks/>
                  <a:stCxn id="134" idx="0"/>
                  <a:endCxn id="137" idx="5"/>
                </p:cNvCxnSpPr>
                <p:nvPr/>
              </p:nvCxnSpPr>
              <p:spPr>
                <a:xfrm flipH="1" flipV="1">
                  <a:off x="13235719" y="1056618"/>
                  <a:ext cx="1195937" cy="2496650"/>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551802B2-2B8C-4E2B-9FC4-BF46D84756D4}"/>
                    </a:ext>
                  </a:extLst>
                </p:cNvPr>
                <p:cNvCxnSpPr>
                  <a:cxnSpLocks/>
                  <a:stCxn id="144" idx="1"/>
                  <a:endCxn id="135" idx="5"/>
                </p:cNvCxnSpPr>
                <p:nvPr/>
              </p:nvCxnSpPr>
              <p:spPr>
                <a:xfrm flipH="1" flipV="1">
                  <a:off x="13363593" y="5473714"/>
                  <a:ext cx="1537327" cy="1466123"/>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sp>
              <p:nvSpPr>
                <p:cNvPr id="144" name="Flowchart: Connector 143">
                  <a:extLst>
                    <a:ext uri="{FF2B5EF4-FFF2-40B4-BE49-F238E27FC236}">
                      <a16:creationId xmlns:a16="http://schemas.microsoft.com/office/drawing/2014/main" id="{6457DC81-8DFD-486E-8242-35226A7E2D08}"/>
                    </a:ext>
                  </a:extLst>
                </p:cNvPr>
                <p:cNvSpPr/>
                <p:nvPr/>
              </p:nvSpPr>
              <p:spPr>
                <a:xfrm>
                  <a:off x="14788449" y="6827366"/>
                  <a:ext cx="768000" cy="768000"/>
                </a:xfrm>
                <a:prstGeom prst="flowChartConnector">
                  <a:avLst/>
                </a:prstGeom>
                <a:solidFill>
                  <a:schemeClr val="bg1">
                    <a:alpha val="28000"/>
                  </a:schemeClr>
                </a:solidFill>
                <a:ln w="38100">
                  <a:solidFill>
                    <a:schemeClr val="bg2">
                      <a:lumMod val="75000"/>
                      <a:alpha val="2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bg2">
                          <a:lumMod val="75000"/>
                        </a:schemeClr>
                      </a:solidFill>
                      <a:latin typeface="Bahnschrift Condensed" panose="020B0502040204020203" pitchFamily="34" charset="0"/>
                      <a:ea typeface="Roboto Condensed" panose="02000000000000000000" pitchFamily="2" charset="0"/>
                    </a:rPr>
                    <a:t>F</a:t>
                  </a:r>
                </a:p>
              </p:txBody>
            </p:sp>
          </p:grpSp>
          <p:cxnSp>
            <p:nvCxnSpPr>
              <p:cNvPr id="56" name="Straight Connector 55">
                <a:extLst>
                  <a:ext uri="{FF2B5EF4-FFF2-40B4-BE49-F238E27FC236}">
                    <a16:creationId xmlns:a16="http://schemas.microsoft.com/office/drawing/2014/main" id="{00A76CD3-7C84-4C19-8C63-5A81C2AB886D}"/>
                  </a:ext>
                </a:extLst>
              </p:cNvPr>
              <p:cNvCxnSpPr>
                <a:cxnSpLocks/>
                <a:stCxn id="135" idx="7"/>
                <a:endCxn id="134" idx="3"/>
              </p:cNvCxnSpPr>
              <p:nvPr/>
            </p:nvCxnSpPr>
            <p:spPr>
              <a:xfrm flipV="1">
                <a:off x="13363592" y="4208796"/>
                <a:ext cx="796535" cy="721860"/>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grpSp>
        <p:cxnSp>
          <p:nvCxnSpPr>
            <p:cNvPr id="59" name="Straight Connector 58">
              <a:extLst>
                <a:ext uri="{FF2B5EF4-FFF2-40B4-BE49-F238E27FC236}">
                  <a16:creationId xmlns:a16="http://schemas.microsoft.com/office/drawing/2014/main" id="{B4D7F2A1-3D1B-4FC5-BBC9-EFF32E5A6DAB}"/>
                </a:ext>
              </a:extLst>
            </p:cNvPr>
            <p:cNvCxnSpPr>
              <a:cxnSpLocks/>
              <a:stCxn id="51" idx="3"/>
              <a:endCxn id="52" idx="7"/>
            </p:cNvCxnSpPr>
            <p:nvPr/>
          </p:nvCxnSpPr>
          <p:spPr>
            <a:xfrm flipH="1">
              <a:off x="4382153" y="3992050"/>
              <a:ext cx="796534" cy="72185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2F09DA8E-6449-4648-92F1-4580B668EA56}"/>
                </a:ext>
              </a:extLst>
            </p:cNvPr>
            <p:cNvCxnSpPr>
              <a:cxnSpLocks/>
              <a:stCxn id="135" idx="2"/>
              <a:endCxn id="136" idx="6"/>
            </p:cNvCxnSpPr>
            <p:nvPr/>
          </p:nvCxnSpPr>
          <p:spPr>
            <a:xfrm flipH="1" flipV="1">
              <a:off x="10341647" y="3836311"/>
              <a:ext cx="2314418" cy="1264918"/>
            </a:xfrm>
            <a:prstGeom prst="line">
              <a:avLst/>
            </a:prstGeom>
            <a:ln w="38100">
              <a:solidFill>
                <a:schemeClr val="bg2">
                  <a:lumMod val="75000"/>
                  <a:alpha val="28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AC553B56-D02F-4681-8455-3ED56D5BB45D}"/>
                </a:ext>
              </a:extLst>
            </p:cNvPr>
            <p:cNvCxnSpPr>
              <a:cxnSpLocks/>
              <a:stCxn id="134" idx="3"/>
              <a:endCxn id="135" idx="7"/>
            </p:cNvCxnSpPr>
            <p:nvPr/>
          </p:nvCxnSpPr>
          <p:spPr>
            <a:xfrm flipH="1">
              <a:off x="13311594" y="4107840"/>
              <a:ext cx="796535" cy="721860"/>
            </a:xfrm>
            <a:prstGeom prst="line">
              <a:avLst/>
            </a:prstGeom>
            <a:ln w="38100">
              <a:solidFill>
                <a:schemeClr val="bg1">
                  <a:alpha val="28000"/>
                </a:schemeClr>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30192927-7BF4-4E8D-9577-EFC31F3F225C}"/>
                </a:ext>
              </a:extLst>
            </p:cNvPr>
            <p:cNvGrpSpPr/>
            <p:nvPr/>
          </p:nvGrpSpPr>
          <p:grpSpPr>
            <a:xfrm>
              <a:off x="10901209" y="1534343"/>
              <a:ext cx="5140792" cy="5161135"/>
              <a:chOff x="10915723" y="1635941"/>
              <a:chExt cx="5140792" cy="5161135"/>
            </a:xfrm>
          </p:grpSpPr>
          <p:cxnSp>
            <p:nvCxnSpPr>
              <p:cNvPr id="161" name="Straight Connector 160">
                <a:extLst>
                  <a:ext uri="{FF2B5EF4-FFF2-40B4-BE49-F238E27FC236}">
                    <a16:creationId xmlns:a16="http://schemas.microsoft.com/office/drawing/2014/main" id="{9C38BF36-264C-4E46-92D1-DAB25D20EE78}"/>
                  </a:ext>
                </a:extLst>
              </p:cNvPr>
              <p:cNvCxnSpPr>
                <a:cxnSpLocks/>
                <a:stCxn id="153" idx="3"/>
                <a:endCxn id="149" idx="7"/>
              </p:cNvCxnSpPr>
              <p:nvPr/>
            </p:nvCxnSpPr>
            <p:spPr>
              <a:xfrm flipH="1">
                <a:off x="14013331" y="2960471"/>
                <a:ext cx="1387655" cy="136943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49" name="Flowchart: Connector 148">
                <a:extLst>
                  <a:ext uri="{FF2B5EF4-FFF2-40B4-BE49-F238E27FC236}">
                    <a16:creationId xmlns:a16="http://schemas.microsoft.com/office/drawing/2014/main" id="{00242940-8731-48E2-9255-400E9117A70A}"/>
                  </a:ext>
                </a:extLst>
              </p:cNvPr>
              <p:cNvSpPr/>
              <p:nvPr/>
            </p:nvSpPr>
            <p:spPr>
              <a:xfrm>
                <a:off x="13357801" y="4217438"/>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991" dirty="0">
                    <a:solidFill>
                      <a:schemeClr val="tx1"/>
                    </a:solidFill>
                    <a:latin typeface="Bahnschrift Condensed" panose="020B0502040204020203" pitchFamily="34" charset="0"/>
                    <a:ea typeface="Roboto Condensed" panose="02000000000000000000" pitchFamily="2" charset="0"/>
                  </a:rPr>
                  <a:t>EA</a:t>
                </a:r>
              </a:p>
            </p:txBody>
          </p:sp>
          <p:sp>
            <p:nvSpPr>
              <p:cNvPr id="150" name="Flowchart: Connector 149">
                <a:extLst>
                  <a:ext uri="{FF2B5EF4-FFF2-40B4-BE49-F238E27FC236}">
                    <a16:creationId xmlns:a16="http://schemas.microsoft.com/office/drawing/2014/main" id="{68DF2715-41EA-45D5-89BB-BA2DD5AE927B}"/>
                  </a:ext>
                </a:extLst>
              </p:cNvPr>
              <p:cNvSpPr/>
              <p:nvPr/>
            </p:nvSpPr>
            <p:spPr>
              <a:xfrm>
                <a:off x="13776126" y="6029076"/>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991" dirty="0">
                    <a:solidFill>
                      <a:schemeClr val="tx1"/>
                    </a:solidFill>
                    <a:latin typeface="Bahnschrift Condensed" panose="020B0502040204020203" pitchFamily="34" charset="0"/>
                    <a:ea typeface="Roboto Condensed" panose="02000000000000000000" pitchFamily="2" charset="0"/>
                  </a:rPr>
                  <a:t>EF</a:t>
                </a:r>
              </a:p>
            </p:txBody>
          </p:sp>
          <p:sp>
            <p:nvSpPr>
              <p:cNvPr id="151" name="Flowchart: Connector 150">
                <a:extLst>
                  <a:ext uri="{FF2B5EF4-FFF2-40B4-BE49-F238E27FC236}">
                    <a16:creationId xmlns:a16="http://schemas.microsoft.com/office/drawing/2014/main" id="{817ACBFE-D7A9-439A-A573-C5139D05E558}"/>
                  </a:ext>
                </a:extLst>
              </p:cNvPr>
              <p:cNvSpPr/>
              <p:nvPr/>
            </p:nvSpPr>
            <p:spPr>
              <a:xfrm>
                <a:off x="10915723" y="4217438"/>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991" dirty="0">
                    <a:solidFill>
                      <a:schemeClr val="tx1"/>
                    </a:solidFill>
                    <a:latin typeface="Bahnschrift Condensed" panose="020B0502040204020203" pitchFamily="34" charset="0"/>
                    <a:ea typeface="Roboto Condensed" panose="02000000000000000000" pitchFamily="2" charset="0"/>
                  </a:rPr>
                  <a:t>DE</a:t>
                </a:r>
              </a:p>
            </p:txBody>
          </p:sp>
          <p:sp>
            <p:nvSpPr>
              <p:cNvPr id="152" name="Flowchart: Connector 151">
                <a:extLst>
                  <a:ext uri="{FF2B5EF4-FFF2-40B4-BE49-F238E27FC236}">
                    <a16:creationId xmlns:a16="http://schemas.microsoft.com/office/drawing/2014/main" id="{9B55CA7F-8B62-49BE-B39E-C2888D24D972}"/>
                  </a:ext>
                </a:extLst>
              </p:cNvPr>
              <p:cNvSpPr/>
              <p:nvPr/>
            </p:nvSpPr>
            <p:spPr>
              <a:xfrm>
                <a:off x="13415421" y="1635941"/>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991" dirty="0">
                    <a:solidFill>
                      <a:schemeClr val="tx1"/>
                    </a:solidFill>
                    <a:latin typeface="Bahnschrift Condensed" panose="020B0502040204020203" pitchFamily="34" charset="0"/>
                    <a:ea typeface="Roboto Condensed" panose="02000000000000000000" pitchFamily="2" charset="0"/>
                  </a:rPr>
                  <a:t>BA</a:t>
                </a:r>
              </a:p>
            </p:txBody>
          </p:sp>
          <p:sp>
            <p:nvSpPr>
              <p:cNvPr id="153" name="Flowchart: Connector 152">
                <a:extLst>
                  <a:ext uri="{FF2B5EF4-FFF2-40B4-BE49-F238E27FC236}">
                    <a16:creationId xmlns:a16="http://schemas.microsoft.com/office/drawing/2014/main" id="{65112C0A-CB99-45CA-BB2A-D0614BEEF0CC}"/>
                  </a:ext>
                </a:extLst>
              </p:cNvPr>
              <p:cNvSpPr/>
              <p:nvPr/>
            </p:nvSpPr>
            <p:spPr>
              <a:xfrm>
                <a:off x="15288515" y="2304942"/>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991" dirty="0">
                    <a:solidFill>
                      <a:schemeClr val="tx1"/>
                    </a:solidFill>
                    <a:latin typeface="Bahnschrift Condensed" panose="020B0502040204020203" pitchFamily="34" charset="0"/>
                    <a:ea typeface="Roboto Condensed" panose="02000000000000000000" pitchFamily="2" charset="0"/>
                  </a:rPr>
                  <a:t>AC</a:t>
                </a:r>
              </a:p>
            </p:txBody>
          </p:sp>
          <p:cxnSp>
            <p:nvCxnSpPr>
              <p:cNvPr id="154" name="Straight Connector 153">
                <a:extLst>
                  <a:ext uri="{FF2B5EF4-FFF2-40B4-BE49-F238E27FC236}">
                    <a16:creationId xmlns:a16="http://schemas.microsoft.com/office/drawing/2014/main" id="{4F376330-4D6B-4E99-A27A-60994396A2BA}"/>
                  </a:ext>
                </a:extLst>
              </p:cNvPr>
              <p:cNvCxnSpPr>
                <a:cxnSpLocks/>
                <a:stCxn id="151" idx="6"/>
                <a:endCxn id="149" idx="2"/>
              </p:cNvCxnSpPr>
              <p:nvPr/>
            </p:nvCxnSpPr>
            <p:spPr>
              <a:xfrm>
                <a:off x="11683723" y="4601438"/>
                <a:ext cx="1674078"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8EBFCC07-01BB-4D8A-81E2-EFB35A731AAF}"/>
                  </a:ext>
                </a:extLst>
              </p:cNvPr>
              <p:cNvCxnSpPr>
                <a:cxnSpLocks/>
                <a:stCxn id="150" idx="1"/>
                <a:endCxn id="149" idx="4"/>
              </p:cNvCxnSpPr>
              <p:nvPr/>
            </p:nvCxnSpPr>
            <p:spPr>
              <a:xfrm flipH="1" flipV="1">
                <a:off x="13741801" y="4985438"/>
                <a:ext cx="146796" cy="1156109"/>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C6DD7AB0-49DD-4912-B307-481F28706DBE}"/>
                  </a:ext>
                </a:extLst>
              </p:cNvPr>
              <p:cNvCxnSpPr>
                <a:cxnSpLocks/>
                <a:stCxn id="152" idx="4"/>
                <a:endCxn id="153" idx="3"/>
              </p:cNvCxnSpPr>
              <p:nvPr/>
            </p:nvCxnSpPr>
            <p:spPr>
              <a:xfrm>
                <a:off x="13799421" y="2403941"/>
                <a:ext cx="1601564" cy="55653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9707363F-3FBC-4716-838F-8750993D6DA9}"/>
                  </a:ext>
                </a:extLst>
              </p:cNvPr>
              <p:cNvCxnSpPr>
                <a:cxnSpLocks/>
                <a:stCxn id="152" idx="4"/>
                <a:endCxn id="149" idx="0"/>
              </p:cNvCxnSpPr>
              <p:nvPr/>
            </p:nvCxnSpPr>
            <p:spPr>
              <a:xfrm flipH="1">
                <a:off x="13741801" y="2403942"/>
                <a:ext cx="57620" cy="181349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24443E5E-FD87-496A-8578-7CE97B30F590}"/>
                  </a:ext>
                </a:extLst>
              </p:cNvPr>
              <p:cNvCxnSpPr>
                <a:cxnSpLocks/>
                <a:stCxn id="151" idx="6"/>
                <a:endCxn id="150" idx="1"/>
              </p:cNvCxnSpPr>
              <p:nvPr/>
            </p:nvCxnSpPr>
            <p:spPr>
              <a:xfrm>
                <a:off x="11683723" y="4601438"/>
                <a:ext cx="2204874" cy="15401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75" name="Straight Arrow Connector 174">
              <a:extLst>
                <a:ext uri="{FF2B5EF4-FFF2-40B4-BE49-F238E27FC236}">
                  <a16:creationId xmlns:a16="http://schemas.microsoft.com/office/drawing/2014/main" id="{F816B54B-18D1-4EDB-BC02-74356E2BD603}"/>
                </a:ext>
              </a:extLst>
            </p:cNvPr>
            <p:cNvCxnSpPr>
              <a:cxnSpLocks/>
            </p:cNvCxnSpPr>
            <p:nvPr/>
          </p:nvCxnSpPr>
          <p:spPr>
            <a:xfrm flipV="1">
              <a:off x="5931658" y="2872701"/>
              <a:ext cx="7624489" cy="74342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Straight Arrow Connector 175">
              <a:extLst>
                <a:ext uri="{FF2B5EF4-FFF2-40B4-BE49-F238E27FC236}">
                  <a16:creationId xmlns:a16="http://schemas.microsoft.com/office/drawing/2014/main" id="{B13BF6E4-39DF-40FB-A1E1-586BCCFF5284}"/>
                </a:ext>
              </a:extLst>
            </p:cNvPr>
            <p:cNvCxnSpPr>
              <a:cxnSpLocks/>
            </p:cNvCxnSpPr>
            <p:nvPr/>
          </p:nvCxnSpPr>
          <p:spPr>
            <a:xfrm flipV="1">
              <a:off x="4142316" y="5678808"/>
              <a:ext cx="8385876" cy="40516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1" name="TextBox 180">
              <a:extLst>
                <a:ext uri="{FF2B5EF4-FFF2-40B4-BE49-F238E27FC236}">
                  <a16:creationId xmlns:a16="http://schemas.microsoft.com/office/drawing/2014/main" id="{C99D8587-F685-49B0-A25E-FEC2C6A513B4}"/>
                </a:ext>
              </a:extLst>
            </p:cNvPr>
            <p:cNvSpPr txBox="1"/>
            <p:nvPr/>
          </p:nvSpPr>
          <p:spPr>
            <a:xfrm>
              <a:off x="9453143" y="1295335"/>
              <a:ext cx="2871414" cy="1477328"/>
            </a:xfrm>
            <a:prstGeom prst="rect">
              <a:avLst/>
            </a:prstGeom>
            <a:noFill/>
          </p:spPr>
          <p:txBody>
            <a:bodyPr wrap="square" rtlCol="0">
              <a:spAutoFit/>
            </a:bodyPr>
            <a:lstStyle/>
            <a:p>
              <a:r>
                <a:rPr lang="en-GB" sz="3000" dirty="0">
                  <a:solidFill>
                    <a:srgbClr val="FF0000"/>
                  </a:solidFill>
                  <a:latin typeface="Bahnschrift Condensed" panose="020B0502040204020203" pitchFamily="34" charset="0"/>
                  <a:ea typeface="Roboto" panose="02000000000000000000" pitchFamily="2" charset="0"/>
                  <a:cs typeface="Roboto" panose="02000000000000000000" pitchFamily="2" charset="0"/>
                </a:rPr>
                <a:t>Deflection angle assigned to link in DG (radians)</a:t>
              </a:r>
            </a:p>
          </p:txBody>
        </p:sp>
        <p:sp>
          <p:nvSpPr>
            <p:cNvPr id="196" name="TextBox 195">
              <a:extLst>
                <a:ext uri="{FF2B5EF4-FFF2-40B4-BE49-F238E27FC236}">
                  <a16:creationId xmlns:a16="http://schemas.microsoft.com/office/drawing/2014/main" id="{C253ACE7-6075-4B68-9B54-F5EF950A4AC3}"/>
                </a:ext>
              </a:extLst>
            </p:cNvPr>
            <p:cNvSpPr txBox="1"/>
            <p:nvPr/>
          </p:nvSpPr>
          <p:spPr>
            <a:xfrm>
              <a:off x="14542823" y="2001060"/>
              <a:ext cx="1072408" cy="553998"/>
            </a:xfrm>
            <a:prstGeom prst="rect">
              <a:avLst/>
            </a:prstGeom>
            <a:noFill/>
          </p:spPr>
          <p:txBody>
            <a:bodyPr wrap="square" rtlCol="0">
              <a:spAutoFit/>
            </a:bodyPr>
            <a:lstStyle/>
            <a:p>
              <a:r>
                <a:rPr lang="en-GB" sz="3000" dirty="0">
                  <a:solidFill>
                    <a:schemeClr val="tx1"/>
                  </a:solidFill>
                  <a:latin typeface="Bahnschrift Condensed" panose="020B0502040204020203" pitchFamily="34" charset="0"/>
                  <a:ea typeface="Roboto" panose="02000000000000000000" pitchFamily="2" charset="0"/>
                  <a:cs typeface="Roboto" panose="02000000000000000000" pitchFamily="2" charset="0"/>
                </a:rPr>
                <a:t>85</a:t>
              </a:r>
              <a:r>
                <a:rPr lang="en-GB" sz="3000" b="1" dirty="0">
                  <a:solidFill>
                    <a:schemeClr val="tx1"/>
                  </a:solidFill>
                  <a:latin typeface="Bahnschrift Condensed" panose="020B0502040204020203" pitchFamily="34" charset="0"/>
                  <a:ea typeface="Roboto" panose="02000000000000000000" pitchFamily="2" charset="0"/>
                </a:rPr>
                <a:t>°</a:t>
              </a:r>
              <a:endParaRPr lang="en-GB" sz="3000" dirty="0">
                <a:solidFill>
                  <a:schemeClr val="tx1"/>
                </a:solidFill>
                <a:latin typeface="Bahnschrift Condensed" panose="020B0502040204020203" pitchFamily="34" charset="0"/>
                <a:ea typeface="Roboto" panose="02000000000000000000" pitchFamily="2" charset="0"/>
                <a:cs typeface="Roboto" panose="02000000000000000000" pitchFamily="2" charset="0"/>
              </a:endParaRPr>
            </a:p>
          </p:txBody>
        </p:sp>
        <p:sp>
          <p:nvSpPr>
            <p:cNvPr id="197" name="TextBox 196">
              <a:extLst>
                <a:ext uri="{FF2B5EF4-FFF2-40B4-BE49-F238E27FC236}">
                  <a16:creationId xmlns:a16="http://schemas.microsoft.com/office/drawing/2014/main" id="{C705DE53-213A-475E-B5BC-62780D6D47A9}"/>
                </a:ext>
              </a:extLst>
            </p:cNvPr>
            <p:cNvSpPr txBox="1"/>
            <p:nvPr/>
          </p:nvSpPr>
          <p:spPr>
            <a:xfrm>
              <a:off x="14206013" y="5136843"/>
              <a:ext cx="1113874" cy="553998"/>
            </a:xfrm>
            <a:prstGeom prst="rect">
              <a:avLst/>
            </a:prstGeom>
            <a:noFill/>
          </p:spPr>
          <p:txBody>
            <a:bodyPr wrap="square" rtlCol="0">
              <a:spAutoFit/>
            </a:bodyPr>
            <a:lstStyle/>
            <a:p>
              <a:r>
                <a:rPr lang="en-GB" sz="3000" dirty="0">
                  <a:solidFill>
                    <a:schemeClr val="tx1"/>
                  </a:solidFill>
                  <a:latin typeface="Bahnschrift Condensed" panose="020B0502040204020203" pitchFamily="34" charset="0"/>
                  <a:ea typeface="Roboto" panose="02000000000000000000" pitchFamily="2" charset="0"/>
                  <a:cs typeface="Roboto" panose="02000000000000000000" pitchFamily="2" charset="0"/>
                </a:rPr>
                <a:t>122</a:t>
              </a:r>
              <a:r>
                <a:rPr lang="en-GB" sz="3000" b="1" dirty="0">
                  <a:solidFill>
                    <a:schemeClr val="tx1"/>
                  </a:solidFill>
                  <a:latin typeface="Bahnschrift Condensed" panose="020B0502040204020203" pitchFamily="34" charset="0"/>
                  <a:ea typeface="Roboto" panose="02000000000000000000" pitchFamily="2" charset="0"/>
                </a:rPr>
                <a:t>°</a:t>
              </a:r>
              <a:endParaRPr lang="en-GB" sz="3000" dirty="0">
                <a:solidFill>
                  <a:schemeClr val="tx1"/>
                </a:solidFill>
                <a:latin typeface="Bahnschrift Condensed" panose="020B0502040204020203" pitchFamily="34" charset="0"/>
                <a:ea typeface="Roboto" panose="02000000000000000000" pitchFamily="2" charset="0"/>
                <a:cs typeface="Roboto" panose="02000000000000000000" pitchFamily="2" charset="0"/>
              </a:endParaRPr>
            </a:p>
          </p:txBody>
        </p:sp>
        <p:cxnSp>
          <p:nvCxnSpPr>
            <p:cNvPr id="212" name="Straight Arrow Connector 211">
              <a:extLst>
                <a:ext uri="{FF2B5EF4-FFF2-40B4-BE49-F238E27FC236}">
                  <a16:creationId xmlns:a16="http://schemas.microsoft.com/office/drawing/2014/main" id="{82CFCC17-81F9-44F1-A6A1-02EB959DBFE7}"/>
                </a:ext>
              </a:extLst>
            </p:cNvPr>
            <p:cNvCxnSpPr>
              <a:cxnSpLocks/>
            </p:cNvCxnSpPr>
            <p:nvPr/>
          </p:nvCxnSpPr>
          <p:spPr>
            <a:xfrm flipH="1">
              <a:off x="4619926" y="4251519"/>
              <a:ext cx="717823" cy="827810"/>
            </a:xfrm>
            <a:prstGeom prst="straightConnector1">
              <a:avLst/>
            </a:prstGeom>
            <a:ln w="38100">
              <a:solidFill>
                <a:srgbClr val="FFC000"/>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19" name="Straight Arrow Connector 218">
              <a:extLst>
                <a:ext uri="{FF2B5EF4-FFF2-40B4-BE49-F238E27FC236}">
                  <a16:creationId xmlns:a16="http://schemas.microsoft.com/office/drawing/2014/main" id="{F47509C4-357E-438C-A17B-CB5F2CDD0A3F}"/>
                </a:ext>
              </a:extLst>
            </p:cNvPr>
            <p:cNvCxnSpPr>
              <a:cxnSpLocks/>
            </p:cNvCxnSpPr>
            <p:nvPr/>
          </p:nvCxnSpPr>
          <p:spPr>
            <a:xfrm>
              <a:off x="4646668" y="5069420"/>
              <a:ext cx="1173440" cy="1228587"/>
            </a:xfrm>
            <a:prstGeom prst="straightConnector1">
              <a:avLst/>
            </a:prstGeom>
            <a:ln w="38100">
              <a:solidFill>
                <a:srgbClr val="FFC000"/>
              </a:solidFill>
              <a:prstDash val="sysDash"/>
              <a:tailEnd type="triangle"/>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DC6B7142-9759-47E8-8BAF-04600A9B2B56}"/>
                </a:ext>
              </a:extLst>
            </p:cNvPr>
            <p:cNvGrpSpPr/>
            <p:nvPr/>
          </p:nvGrpSpPr>
          <p:grpSpPr>
            <a:xfrm>
              <a:off x="644205" y="184341"/>
              <a:ext cx="7406308" cy="7194279"/>
              <a:chOff x="644205" y="184341"/>
              <a:chExt cx="7406308" cy="7194279"/>
            </a:xfrm>
          </p:grpSpPr>
          <p:sp>
            <p:nvSpPr>
              <p:cNvPr id="51" name="Flowchart: Connector 50">
                <a:extLst>
                  <a:ext uri="{FF2B5EF4-FFF2-40B4-BE49-F238E27FC236}">
                    <a16:creationId xmlns:a16="http://schemas.microsoft.com/office/drawing/2014/main" id="{B0EDDF0D-E5C3-4F31-9506-AE59D1596263}"/>
                  </a:ext>
                </a:extLst>
              </p:cNvPr>
              <p:cNvSpPr/>
              <p:nvPr/>
            </p:nvSpPr>
            <p:spPr>
              <a:xfrm>
                <a:off x="5066216" y="3336521"/>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tx1"/>
                    </a:solidFill>
                    <a:latin typeface="Bahnschrift Condensed" panose="020B0502040204020203" pitchFamily="34" charset="0"/>
                    <a:ea typeface="Roboto Condensed" panose="02000000000000000000" pitchFamily="2" charset="0"/>
                  </a:rPr>
                  <a:t>A</a:t>
                </a:r>
              </a:p>
            </p:txBody>
          </p:sp>
          <p:grpSp>
            <p:nvGrpSpPr>
              <p:cNvPr id="8" name="Group 7">
                <a:extLst>
                  <a:ext uri="{FF2B5EF4-FFF2-40B4-BE49-F238E27FC236}">
                    <a16:creationId xmlns:a16="http://schemas.microsoft.com/office/drawing/2014/main" id="{1013A873-18A4-47D2-969D-25C0836F7B00}"/>
                  </a:ext>
                </a:extLst>
              </p:cNvPr>
              <p:cNvGrpSpPr/>
              <p:nvPr/>
            </p:nvGrpSpPr>
            <p:grpSpPr>
              <a:xfrm>
                <a:off x="644205" y="184341"/>
                <a:ext cx="7406308" cy="7194279"/>
                <a:chOff x="644205" y="184341"/>
                <a:chExt cx="7406308" cy="7194279"/>
              </a:xfrm>
            </p:grpSpPr>
            <p:sp>
              <p:nvSpPr>
                <p:cNvPr id="52" name="Flowchart: Connector 51">
                  <a:extLst>
                    <a:ext uri="{FF2B5EF4-FFF2-40B4-BE49-F238E27FC236}">
                      <a16:creationId xmlns:a16="http://schemas.microsoft.com/office/drawing/2014/main" id="{D4452FD6-CC92-4409-8948-610538F3C88E}"/>
                    </a:ext>
                  </a:extLst>
                </p:cNvPr>
                <p:cNvSpPr/>
                <p:nvPr/>
              </p:nvSpPr>
              <p:spPr>
                <a:xfrm>
                  <a:off x="3726623" y="4601438"/>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tx1"/>
                      </a:solidFill>
                      <a:latin typeface="Bahnschrift Condensed" panose="020B0502040204020203" pitchFamily="34" charset="0"/>
                      <a:ea typeface="Roboto Condensed" panose="02000000000000000000" pitchFamily="2" charset="0"/>
                    </a:rPr>
                    <a:t>E</a:t>
                  </a:r>
                </a:p>
              </p:txBody>
            </p:sp>
            <p:sp>
              <p:nvSpPr>
                <p:cNvPr id="53" name="Flowchart: Connector 52">
                  <a:extLst>
                    <a:ext uri="{FF2B5EF4-FFF2-40B4-BE49-F238E27FC236}">
                      <a16:creationId xmlns:a16="http://schemas.microsoft.com/office/drawing/2014/main" id="{623A5161-5121-4348-9CF0-29E39B88755D}"/>
                    </a:ext>
                  </a:extLst>
                </p:cNvPr>
                <p:cNvSpPr/>
                <p:nvPr/>
              </p:nvSpPr>
              <p:spPr>
                <a:xfrm>
                  <a:off x="644205" y="3336521"/>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tx1"/>
                      </a:solidFill>
                      <a:latin typeface="Bahnschrift Condensed" panose="020B0502040204020203" pitchFamily="34" charset="0"/>
                      <a:ea typeface="Roboto Condensed" panose="02000000000000000000" pitchFamily="2" charset="0"/>
                    </a:rPr>
                    <a:t>D</a:t>
                  </a:r>
                </a:p>
              </p:txBody>
            </p:sp>
            <p:sp>
              <p:nvSpPr>
                <p:cNvPr id="54" name="Flowchart: Connector 53">
                  <a:extLst>
                    <a:ext uri="{FF2B5EF4-FFF2-40B4-BE49-F238E27FC236}">
                      <a16:creationId xmlns:a16="http://schemas.microsoft.com/office/drawing/2014/main" id="{762BD1F8-3092-4657-B02A-EE79168619C7}"/>
                    </a:ext>
                  </a:extLst>
                </p:cNvPr>
                <p:cNvSpPr/>
                <p:nvPr/>
              </p:nvSpPr>
              <p:spPr>
                <a:xfrm>
                  <a:off x="3598750" y="184341"/>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tx1"/>
                      </a:solidFill>
                      <a:latin typeface="Bahnschrift Condensed" panose="020B0502040204020203" pitchFamily="34" charset="0"/>
                      <a:ea typeface="Roboto Condensed" panose="02000000000000000000" pitchFamily="2" charset="0"/>
                    </a:rPr>
                    <a:t>B</a:t>
                  </a:r>
                </a:p>
              </p:txBody>
            </p:sp>
            <p:sp>
              <p:nvSpPr>
                <p:cNvPr id="55" name="Flowchart: Connector 54">
                  <a:extLst>
                    <a:ext uri="{FF2B5EF4-FFF2-40B4-BE49-F238E27FC236}">
                      <a16:creationId xmlns:a16="http://schemas.microsoft.com/office/drawing/2014/main" id="{F448091A-EF76-4BF7-8F19-136D093CAF12}"/>
                    </a:ext>
                  </a:extLst>
                </p:cNvPr>
                <p:cNvSpPr/>
                <p:nvPr/>
              </p:nvSpPr>
              <p:spPr>
                <a:xfrm>
                  <a:off x="7282513" y="1118857"/>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tx1"/>
                      </a:solidFill>
                      <a:latin typeface="Bahnschrift Condensed" panose="020B0502040204020203" pitchFamily="34" charset="0"/>
                      <a:ea typeface="Roboto Condensed" panose="02000000000000000000" pitchFamily="2" charset="0"/>
                    </a:rPr>
                    <a:t>C</a:t>
                  </a:r>
                </a:p>
              </p:txBody>
            </p:sp>
            <p:cxnSp>
              <p:nvCxnSpPr>
                <p:cNvPr id="57" name="Straight Connector 56">
                  <a:extLst>
                    <a:ext uri="{FF2B5EF4-FFF2-40B4-BE49-F238E27FC236}">
                      <a16:creationId xmlns:a16="http://schemas.microsoft.com/office/drawing/2014/main" id="{AC6C9A9F-375F-4A78-83FF-35BA5DE98E0E}"/>
                    </a:ext>
                  </a:extLst>
                </p:cNvPr>
                <p:cNvCxnSpPr>
                  <a:cxnSpLocks/>
                  <a:stCxn id="52" idx="2"/>
                  <a:endCxn id="53" idx="6"/>
                </p:cNvCxnSpPr>
                <p:nvPr/>
              </p:nvCxnSpPr>
              <p:spPr>
                <a:xfrm flipH="1" flipV="1">
                  <a:off x="1412206" y="3720521"/>
                  <a:ext cx="2314418" cy="12649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A1E3FDB-4931-4F40-B09D-09AB85273E27}"/>
                    </a:ext>
                  </a:extLst>
                </p:cNvPr>
                <p:cNvCxnSpPr>
                  <a:cxnSpLocks/>
                  <a:stCxn id="51" idx="7"/>
                  <a:endCxn id="55" idx="3"/>
                </p:cNvCxnSpPr>
                <p:nvPr/>
              </p:nvCxnSpPr>
              <p:spPr>
                <a:xfrm flipV="1">
                  <a:off x="5721745" y="1774386"/>
                  <a:ext cx="1673239" cy="167460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04568865-03F3-4CE8-8BED-06C0A7551C68}"/>
                    </a:ext>
                  </a:extLst>
                </p:cNvPr>
                <p:cNvCxnSpPr>
                  <a:cxnSpLocks/>
                  <a:stCxn id="51" idx="0"/>
                  <a:endCxn id="54" idx="5"/>
                </p:cNvCxnSpPr>
                <p:nvPr/>
              </p:nvCxnSpPr>
              <p:spPr>
                <a:xfrm flipH="1" flipV="1">
                  <a:off x="4254279" y="839871"/>
                  <a:ext cx="1195937" cy="249665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A257255F-922C-4348-BEEB-5B29AF6209AD}"/>
                    </a:ext>
                  </a:extLst>
                </p:cNvPr>
                <p:cNvCxnSpPr>
                  <a:cxnSpLocks/>
                  <a:stCxn id="87" idx="1"/>
                  <a:endCxn id="52" idx="5"/>
                </p:cNvCxnSpPr>
                <p:nvPr/>
              </p:nvCxnSpPr>
              <p:spPr>
                <a:xfrm flipH="1" flipV="1">
                  <a:off x="4382153" y="5256967"/>
                  <a:ext cx="1537327" cy="146612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Flowchart: Connector 86">
                  <a:extLst>
                    <a:ext uri="{FF2B5EF4-FFF2-40B4-BE49-F238E27FC236}">
                      <a16:creationId xmlns:a16="http://schemas.microsoft.com/office/drawing/2014/main" id="{CE803021-D1CA-49C3-B159-AD5D281A9501}"/>
                    </a:ext>
                  </a:extLst>
                </p:cNvPr>
                <p:cNvSpPr/>
                <p:nvPr/>
              </p:nvSpPr>
              <p:spPr>
                <a:xfrm>
                  <a:off x="5807009" y="6610620"/>
                  <a:ext cx="768000" cy="768000"/>
                </a:xfrm>
                <a:prstGeom prst="flowChartConnector">
                  <a:avLst/>
                </a:prstGeom>
                <a:solidFill>
                  <a:schemeClr val="bg1"/>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413" dirty="0">
                      <a:solidFill>
                        <a:schemeClr val="tx1"/>
                      </a:solidFill>
                      <a:latin typeface="Bahnschrift Condensed" panose="020B0502040204020203" pitchFamily="34" charset="0"/>
                      <a:ea typeface="Roboto Condensed" panose="02000000000000000000" pitchFamily="2" charset="0"/>
                    </a:rPr>
                    <a:t>F</a:t>
                  </a:r>
                </a:p>
              </p:txBody>
            </p:sp>
            <p:cxnSp>
              <p:nvCxnSpPr>
                <p:cNvPr id="89" name="Straight Connector 88">
                  <a:extLst>
                    <a:ext uri="{FF2B5EF4-FFF2-40B4-BE49-F238E27FC236}">
                      <a16:creationId xmlns:a16="http://schemas.microsoft.com/office/drawing/2014/main" id="{79A632FC-E25C-47F0-8339-37FBAF440237}"/>
                    </a:ext>
                  </a:extLst>
                </p:cNvPr>
                <p:cNvCxnSpPr>
                  <a:cxnSpLocks/>
                  <a:endCxn id="52" idx="3"/>
                </p:cNvCxnSpPr>
                <p:nvPr/>
              </p:nvCxnSpPr>
              <p:spPr>
                <a:xfrm flipV="1">
                  <a:off x="2296392" y="5256967"/>
                  <a:ext cx="1542702" cy="1289577"/>
                </a:xfrm>
                <a:prstGeom prst="line">
                  <a:avLst/>
                </a:prstGeom>
                <a:ln w="12700"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2" name="Straight Connector 121">
                  <a:extLst>
                    <a:ext uri="{FF2B5EF4-FFF2-40B4-BE49-F238E27FC236}">
                      <a16:creationId xmlns:a16="http://schemas.microsoft.com/office/drawing/2014/main" id="{94C99642-95DB-4D0F-8C86-0141CF612585}"/>
                    </a:ext>
                  </a:extLst>
                </p:cNvPr>
                <p:cNvCxnSpPr>
                  <a:cxnSpLocks/>
                  <a:endCxn id="51" idx="5"/>
                </p:cNvCxnSpPr>
                <p:nvPr/>
              </p:nvCxnSpPr>
              <p:spPr>
                <a:xfrm flipH="1" flipV="1">
                  <a:off x="5721746" y="3992050"/>
                  <a:ext cx="814878" cy="1257853"/>
                </a:xfrm>
                <a:prstGeom prst="line">
                  <a:avLst/>
                </a:prstGeom>
                <a:ln w="12700"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32" name="Arc 131">
                  <a:extLst>
                    <a:ext uri="{FF2B5EF4-FFF2-40B4-BE49-F238E27FC236}">
                      <a16:creationId xmlns:a16="http://schemas.microsoft.com/office/drawing/2014/main" id="{0AB5FD50-2D1A-4F11-9D7A-2D63C6EE399C}"/>
                    </a:ext>
                  </a:extLst>
                </p:cNvPr>
                <p:cNvSpPr/>
                <p:nvPr/>
              </p:nvSpPr>
              <p:spPr>
                <a:xfrm rot="7974224">
                  <a:off x="1493294" y="2241187"/>
                  <a:ext cx="3723038" cy="4548399"/>
                </a:xfrm>
                <a:prstGeom prst="arc">
                  <a:avLst>
                    <a:gd name="adj1" fmla="val 16200000"/>
                    <a:gd name="adj2" fmla="val 20142691"/>
                  </a:avLst>
                </a:prstGeom>
                <a:noFill/>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5120">
                    <a:latin typeface="Bahnschrift Condensed" panose="020B0502040204020203" pitchFamily="34" charset="0"/>
                  </a:endParaRPr>
                </a:p>
              </p:txBody>
            </p:sp>
            <p:sp>
              <p:nvSpPr>
                <p:cNvPr id="133" name="Arc 132">
                  <a:extLst>
                    <a:ext uri="{FF2B5EF4-FFF2-40B4-BE49-F238E27FC236}">
                      <a16:creationId xmlns:a16="http://schemas.microsoft.com/office/drawing/2014/main" id="{AE2AABCF-339A-460B-98BD-D525A10ABC73}"/>
                    </a:ext>
                  </a:extLst>
                </p:cNvPr>
                <p:cNvSpPr/>
                <p:nvPr/>
              </p:nvSpPr>
              <p:spPr>
                <a:xfrm rot="7974224" flipH="1">
                  <a:off x="3769645" y="1841793"/>
                  <a:ext cx="2524149" cy="3422501"/>
                </a:xfrm>
                <a:prstGeom prst="arc">
                  <a:avLst>
                    <a:gd name="adj1" fmla="val 16200000"/>
                    <a:gd name="adj2" fmla="val 20142691"/>
                  </a:avLst>
                </a:prstGeom>
                <a:noFill/>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5120">
                    <a:latin typeface="Bahnschrift Condensed" panose="020B0502040204020203" pitchFamily="34" charset="0"/>
                  </a:endParaRPr>
                </a:p>
              </p:txBody>
            </p:sp>
            <p:cxnSp>
              <p:nvCxnSpPr>
                <p:cNvPr id="216" name="Straight Arrow Connector 215">
                  <a:extLst>
                    <a:ext uri="{FF2B5EF4-FFF2-40B4-BE49-F238E27FC236}">
                      <a16:creationId xmlns:a16="http://schemas.microsoft.com/office/drawing/2014/main" id="{731B24B0-4104-436A-AC28-49FFF9CC0B62}"/>
                    </a:ext>
                  </a:extLst>
                </p:cNvPr>
                <p:cNvCxnSpPr>
                  <a:cxnSpLocks/>
                </p:cNvCxnSpPr>
                <p:nvPr/>
              </p:nvCxnSpPr>
              <p:spPr>
                <a:xfrm flipH="1" flipV="1">
                  <a:off x="5126319" y="1189626"/>
                  <a:ext cx="812173" cy="1837349"/>
                </a:xfrm>
                <a:prstGeom prst="straightConnector1">
                  <a:avLst/>
                </a:prstGeom>
                <a:ln w="38100">
                  <a:solidFill>
                    <a:srgbClr val="FFC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17" name="Straight Arrow Connector 216">
                  <a:extLst>
                    <a:ext uri="{FF2B5EF4-FFF2-40B4-BE49-F238E27FC236}">
                      <a16:creationId xmlns:a16="http://schemas.microsoft.com/office/drawing/2014/main" id="{FFECBEED-D05A-43A0-A288-3C13ABD68B43}"/>
                    </a:ext>
                  </a:extLst>
                </p:cNvPr>
                <p:cNvCxnSpPr>
                  <a:cxnSpLocks/>
                </p:cNvCxnSpPr>
                <p:nvPr/>
              </p:nvCxnSpPr>
              <p:spPr>
                <a:xfrm flipH="1">
                  <a:off x="5915133" y="1731499"/>
                  <a:ext cx="1275977" cy="1265853"/>
                </a:xfrm>
                <a:prstGeom prst="straightConnector1">
                  <a:avLst/>
                </a:prstGeom>
                <a:ln w="38100">
                  <a:solidFill>
                    <a:srgbClr val="FFC000"/>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sp>
              <p:nvSpPr>
                <p:cNvPr id="230" name="TextBox 229">
                  <a:extLst>
                    <a:ext uri="{FF2B5EF4-FFF2-40B4-BE49-F238E27FC236}">
                      <a16:creationId xmlns:a16="http://schemas.microsoft.com/office/drawing/2014/main" id="{3C2A4E0A-C2C5-46F3-A6BE-D5F975905224}"/>
                    </a:ext>
                  </a:extLst>
                </p:cNvPr>
                <p:cNvSpPr txBox="1"/>
                <p:nvPr/>
              </p:nvSpPr>
              <p:spPr>
                <a:xfrm>
                  <a:off x="4739608" y="767480"/>
                  <a:ext cx="2871414" cy="1169551"/>
                </a:xfrm>
                <a:prstGeom prst="rect">
                  <a:avLst/>
                </a:prstGeom>
                <a:noFill/>
              </p:spPr>
              <p:txBody>
                <a:bodyPr wrap="square" rtlCol="0">
                  <a:spAutoFit/>
                </a:bodyPr>
                <a:lstStyle/>
                <a:p>
                  <a:r>
                    <a:rPr lang="en-GB" sz="3500" dirty="0">
                      <a:solidFill>
                        <a:srgbClr val="FFC000"/>
                      </a:solidFill>
                      <a:latin typeface="Bahnschrift Condensed" panose="020B0502040204020203" pitchFamily="34" charset="0"/>
                      <a:ea typeface="Roboto" panose="02000000000000000000" pitchFamily="2" charset="0"/>
                      <a:cs typeface="Roboto" panose="02000000000000000000" pitchFamily="2" charset="0"/>
                    </a:rPr>
                    <a:t>Direction of movement</a:t>
                  </a:r>
                </a:p>
              </p:txBody>
            </p:sp>
          </p:grpSp>
        </p:grpSp>
      </p:grpSp>
      <p:sp>
        <p:nvSpPr>
          <p:cNvPr id="23" name="Title 22">
            <a:extLst>
              <a:ext uri="{FF2B5EF4-FFF2-40B4-BE49-F238E27FC236}">
                <a16:creationId xmlns:a16="http://schemas.microsoft.com/office/drawing/2014/main" id="{94A23CE7-972A-46C2-B648-49FB909AD245}"/>
              </a:ext>
            </a:extLst>
          </p:cNvPr>
          <p:cNvSpPr>
            <a:spLocks noGrp="1"/>
          </p:cNvSpPr>
          <p:nvPr>
            <p:ph type="title"/>
          </p:nvPr>
        </p:nvSpPr>
        <p:spPr>
          <a:xfrm>
            <a:off x="493200" y="871200"/>
            <a:ext cx="16347273" cy="830997"/>
          </a:xfrm>
        </p:spPr>
        <p:txBody>
          <a:bodyPr/>
          <a:lstStyle/>
          <a:p>
            <a:r>
              <a:rPr lang="en-GB" dirty="0"/>
              <a:t>Computing deflection angles</a:t>
            </a:r>
          </a:p>
        </p:txBody>
      </p:sp>
    </p:spTree>
    <p:extLst>
      <p:ext uri="{BB962C8B-B14F-4D97-AF65-F5344CB8AC3E}">
        <p14:creationId xmlns:p14="http://schemas.microsoft.com/office/powerpoint/2010/main" val="154271075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wrap="square" lIns="0" tIns="0" rIns="0" bIns="0" rtlCol="0" anchor="t" anchorCtr="0">
            <a:noAutofit/>
          </a:bodyPr>
          <a:lstStyle/>
          <a:p>
            <a:r>
              <a:rPr lang="en-GB" dirty="0">
                <a:solidFill>
                  <a:schemeClr val="tx1"/>
                </a:solidFill>
              </a:rPr>
              <a:t>Simple graph and pseudo-nodes</a:t>
            </a:r>
            <a:endParaRPr lang="en-US" dirty="0">
              <a:solidFill>
                <a:schemeClr val="tx1"/>
              </a:solidFill>
            </a:endParaRPr>
          </a:p>
        </p:txBody>
      </p:sp>
      <p:pic>
        <p:nvPicPr>
          <p:cNvPr id="11" name="Picture 2" descr="SimpleGrap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9107" y="3821468"/>
            <a:ext cx="8686653" cy="2934683"/>
          </a:xfrm>
          <a:prstGeom prst="rect">
            <a:avLst/>
          </a:prstGeom>
          <a:solidFill>
            <a:schemeClr val="bg1"/>
          </a:solidFill>
          <a:ln w="101600">
            <a:solidFill>
              <a:schemeClr val="bg1"/>
            </a:solidFill>
          </a:ln>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2679" y="2260959"/>
            <a:ext cx="5583184" cy="5583184"/>
          </a:xfrm>
          <a:prstGeom prst="rect">
            <a:avLst/>
          </a:prstGeom>
          <a:ln w="50800">
            <a:solidFill>
              <a:schemeClr val="tx1"/>
            </a:solidFill>
          </a:ln>
        </p:spPr>
      </p:pic>
      <p:sp>
        <p:nvSpPr>
          <p:cNvPr id="3" name="Rectangle 2"/>
          <p:cNvSpPr/>
          <p:nvPr/>
        </p:nvSpPr>
        <p:spPr>
          <a:xfrm>
            <a:off x="10831948" y="7980350"/>
            <a:ext cx="1866216" cy="307777"/>
          </a:xfrm>
          <a:prstGeom prst="rect">
            <a:avLst/>
          </a:prstGeom>
        </p:spPr>
        <p:txBody>
          <a:bodyPr wrap="none">
            <a:spAutoFit/>
          </a:bodyPr>
          <a:lstStyle/>
          <a:p>
            <a:r>
              <a:rPr lang="en-US" sz="1400" dirty="0">
                <a:solidFill>
                  <a:schemeClr val="tx1"/>
                </a:solidFill>
                <a:latin typeface="Bahnschrift" panose="020B0502040204020203" pitchFamily="34" charset="0"/>
                <a:ea typeface="Roboto Condensed" panose="02000000000000000000" pitchFamily="2" charset="0"/>
              </a:rPr>
              <a:t>Source Boeing (2017)</a:t>
            </a:r>
          </a:p>
        </p:txBody>
      </p:sp>
      <p:sp>
        <p:nvSpPr>
          <p:cNvPr id="4" name="Rectangle 3"/>
          <p:cNvSpPr/>
          <p:nvPr/>
        </p:nvSpPr>
        <p:spPr>
          <a:xfrm>
            <a:off x="581319" y="7472076"/>
            <a:ext cx="2853666" cy="311175"/>
          </a:xfrm>
          <a:prstGeom prst="rect">
            <a:avLst/>
          </a:prstGeom>
        </p:spPr>
        <p:txBody>
          <a:bodyPr wrap="none">
            <a:spAutoFit/>
          </a:bodyPr>
          <a:lstStyle/>
          <a:p>
            <a:r>
              <a:rPr lang="en-US" sz="1400" dirty="0">
                <a:solidFill>
                  <a:schemeClr val="tx1"/>
                </a:solidFill>
                <a:latin typeface="Bahnschrift" panose="020B0502040204020203" pitchFamily="34" charset="0"/>
                <a:ea typeface="Roboto Condensed" panose="02000000000000000000" pitchFamily="2" charset="0"/>
              </a:rPr>
              <a:t>Source: mathworld.wolfram.com</a:t>
            </a:r>
          </a:p>
        </p:txBody>
      </p:sp>
    </p:spTree>
    <p:extLst>
      <p:ext uri="{BB962C8B-B14F-4D97-AF65-F5344CB8AC3E}">
        <p14:creationId xmlns:p14="http://schemas.microsoft.com/office/powerpoint/2010/main" val="35723899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wrap="square" lIns="0" tIns="0" rIns="0" bIns="0" rtlCol="0" anchor="t" anchorCtr="0">
            <a:noAutofit/>
          </a:bodyPr>
          <a:lstStyle/>
          <a:p>
            <a:r>
              <a:rPr lang="en-GB" dirty="0">
                <a:solidFill>
                  <a:schemeClr val="tx1"/>
                </a:solidFill>
              </a:rPr>
              <a:t>Centrality measures in cities</a:t>
            </a:r>
            <a:endParaRPr lang="en-US" dirty="0">
              <a:solidFill>
                <a:schemeClr val="tx1"/>
              </a:solidFill>
            </a:endParaRPr>
          </a:p>
        </p:txBody>
      </p:sp>
      <p:sp>
        <p:nvSpPr>
          <p:cNvPr id="3" name="Vertical Text Placeholder 2"/>
          <p:cNvSpPr>
            <a:spLocks noGrp="1"/>
          </p:cNvSpPr>
          <p:nvPr>
            <p:ph type="body" idx="1"/>
          </p:nvPr>
        </p:nvSpPr>
        <p:spPr>
          <a:noFill/>
        </p:spPr>
        <p:txBody>
          <a:bodyPr>
            <a:noAutofit/>
          </a:bodyPr>
          <a:lstStyle/>
          <a:p>
            <a:pPr>
              <a:lnSpc>
                <a:spcPct val="120000"/>
              </a:lnSpc>
            </a:pPr>
            <a:r>
              <a:rPr lang="en-GB" dirty="0">
                <a:cs typeface="Calibri"/>
              </a:rPr>
              <a:t>Closeness centrality or betweenness centrality?</a:t>
            </a:r>
          </a:p>
          <a:p>
            <a:pPr>
              <a:lnSpc>
                <a:spcPct val="120000"/>
              </a:lnSpc>
            </a:pPr>
            <a:r>
              <a:rPr lang="en-GB" dirty="0">
                <a:cs typeface="Calibri"/>
              </a:rPr>
              <a:t>What do they tell about the city?</a:t>
            </a:r>
          </a:p>
          <a:p>
            <a:pPr>
              <a:lnSpc>
                <a:spcPct val="120000"/>
              </a:lnSpc>
            </a:pPr>
            <a:r>
              <a:rPr lang="en-GB" dirty="0">
                <a:cs typeface="Calibri"/>
              </a:rPr>
              <a:t>Connectivity and network resilience</a:t>
            </a:r>
          </a:p>
          <a:p>
            <a:pPr>
              <a:lnSpc>
                <a:spcPct val="120000"/>
              </a:lnSpc>
            </a:pPr>
            <a:r>
              <a:rPr lang="en-GB" dirty="0">
                <a:cs typeface="Calibri"/>
              </a:rPr>
              <a:t>Drawbacks? </a:t>
            </a:r>
          </a:p>
        </p:txBody>
      </p:sp>
      <p:pic>
        <p:nvPicPr>
          <p:cNvPr id="9" name="Picture 8"/>
          <p:cNvPicPr>
            <a:picLocks noChangeAspect="1"/>
          </p:cNvPicPr>
          <p:nvPr/>
        </p:nvPicPr>
        <p:blipFill rotWithShape="1">
          <a:blip r:embed="rId3"/>
          <a:srcRect l="18729" t="14908" r="60972" b="30371"/>
          <a:stretch/>
        </p:blipFill>
        <p:spPr>
          <a:xfrm>
            <a:off x="10477978" y="505432"/>
            <a:ext cx="5765244" cy="8742737"/>
          </a:xfrm>
          <a:prstGeom prst="rect">
            <a:avLst/>
          </a:prstGeom>
          <a:ln w="50800">
            <a:solidFill>
              <a:schemeClr val="tx1"/>
            </a:solidFill>
          </a:ln>
        </p:spPr>
      </p:pic>
      <p:sp>
        <p:nvSpPr>
          <p:cNvPr id="7" name="Rectangle 6">
            <a:extLst>
              <a:ext uri="{FF2B5EF4-FFF2-40B4-BE49-F238E27FC236}">
                <a16:creationId xmlns:a16="http://schemas.microsoft.com/office/drawing/2014/main" id="{A667BEB0-DE40-4639-BC11-26340366028F}"/>
              </a:ext>
            </a:extLst>
          </p:cNvPr>
          <p:cNvSpPr/>
          <p:nvPr/>
        </p:nvSpPr>
        <p:spPr>
          <a:xfrm>
            <a:off x="10351997" y="9381532"/>
            <a:ext cx="2605200" cy="333040"/>
          </a:xfrm>
          <a:prstGeom prst="rect">
            <a:avLst/>
          </a:prstGeom>
        </p:spPr>
        <p:txBody>
          <a:bodyPr wrap="none">
            <a:spAutoFit/>
          </a:bodyPr>
          <a:lstStyle/>
          <a:p>
            <a:r>
              <a:rPr lang="en-US" sz="1564" dirty="0">
                <a:solidFill>
                  <a:schemeClr val="tx1"/>
                </a:solidFill>
                <a:latin typeface="Roboto Condensed" panose="02000000000000000000" pitchFamily="2" charset="0"/>
                <a:ea typeface="Roboto Condensed" panose="02000000000000000000" pitchFamily="2" charset="0"/>
              </a:rPr>
              <a:t>Source Porta et al. (2006a)</a:t>
            </a:r>
          </a:p>
        </p:txBody>
      </p:sp>
    </p:spTree>
    <p:extLst>
      <p:ext uri="{BB962C8B-B14F-4D97-AF65-F5344CB8AC3E}">
        <p14:creationId xmlns:p14="http://schemas.microsoft.com/office/powerpoint/2010/main" val="1455779631"/>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wrap="square" lIns="0" tIns="0" rIns="0" bIns="0" rtlCol="0" anchor="t" anchorCtr="0">
            <a:noAutofit/>
          </a:bodyPr>
          <a:lstStyle/>
          <a:p>
            <a:pPr algn="l"/>
            <a:r>
              <a:rPr lang="en-GB" dirty="0">
                <a:solidFill>
                  <a:schemeClr val="tx1"/>
                </a:solidFill>
              </a:rPr>
              <a:t>Python Tools</a:t>
            </a:r>
            <a:endParaRPr lang="en-US" dirty="0">
              <a:solidFill>
                <a:schemeClr val="tx1"/>
              </a:solidFill>
            </a:endParaRPr>
          </a:p>
        </p:txBody>
      </p:sp>
      <p:sp>
        <p:nvSpPr>
          <p:cNvPr id="3" name="Vertical Text Placeholder 2"/>
          <p:cNvSpPr>
            <a:spLocks noGrp="1"/>
          </p:cNvSpPr>
          <p:nvPr>
            <p:ph type="body" idx="1"/>
          </p:nvPr>
        </p:nvSpPr>
        <p:spPr>
          <a:xfrm>
            <a:off x="493200" y="2091600"/>
            <a:ext cx="8177725" cy="6286500"/>
          </a:xfrm>
          <a:ln w="12700">
            <a:miter lim="400000"/>
          </a:ln>
        </p:spPr>
        <p:txBody>
          <a:bodyPr lIns="50800" tIns="50800" rIns="50800" bIns="50800" anchor="t">
            <a:normAutofit/>
          </a:bodyPr>
          <a:lstStyle/>
          <a:p>
            <a:pPr>
              <a:lnSpc>
                <a:spcPct val="120000"/>
              </a:lnSpc>
            </a:pPr>
            <a:r>
              <a:rPr lang="en-GB" i="1" dirty="0" err="1">
                <a:cs typeface="Calibri"/>
              </a:rPr>
              <a:t>OSMNx</a:t>
            </a:r>
            <a:r>
              <a:rPr lang="en-GB" dirty="0">
                <a:cs typeface="Calibri"/>
              </a:rPr>
              <a:t> (street-network specific)</a:t>
            </a:r>
          </a:p>
          <a:p>
            <a:pPr>
              <a:lnSpc>
                <a:spcPct val="120000"/>
              </a:lnSpc>
            </a:pPr>
            <a:r>
              <a:rPr lang="en-GB" i="1" dirty="0" err="1">
                <a:cs typeface="Calibri"/>
              </a:rPr>
              <a:t>NetworkX</a:t>
            </a:r>
            <a:endParaRPr lang="en-GB" i="1" dirty="0">
              <a:cs typeface="Calibri"/>
            </a:endParaRPr>
          </a:p>
          <a:p>
            <a:pPr>
              <a:lnSpc>
                <a:spcPct val="120000"/>
              </a:lnSpc>
            </a:pPr>
            <a:r>
              <a:rPr lang="en-GB" i="1" dirty="0" err="1">
                <a:cs typeface="Calibri"/>
              </a:rPr>
              <a:t>iGraph</a:t>
            </a:r>
            <a:r>
              <a:rPr lang="en-GB" dirty="0">
                <a:cs typeface="Calibri"/>
              </a:rPr>
              <a:t> (faster than </a:t>
            </a:r>
            <a:r>
              <a:rPr lang="en-GB" dirty="0" err="1">
                <a:cs typeface="Calibri"/>
              </a:rPr>
              <a:t>NetworkX</a:t>
            </a:r>
            <a:r>
              <a:rPr lang="en-GB" dirty="0">
                <a:cs typeface="Calibri"/>
              </a:rPr>
              <a:t>)</a:t>
            </a:r>
            <a:endParaRPr lang="en-US" dirty="0">
              <a:cs typeface="Calibri"/>
            </a:endParaRPr>
          </a:p>
          <a:p>
            <a:pPr>
              <a:lnSpc>
                <a:spcPct val="120000"/>
              </a:lnSpc>
            </a:pPr>
            <a:endParaRPr lang="en-GB" dirty="0">
              <a:cs typeface="Calibri"/>
            </a:endParaRPr>
          </a:p>
          <a:p>
            <a:pPr>
              <a:lnSpc>
                <a:spcPct val="120000"/>
              </a:lnSpc>
            </a:pPr>
            <a:endParaRPr lang="en-US" dirty="0">
              <a:cs typeface="Calibri"/>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35503" t="5593" r="5647" b="7718"/>
          <a:stretch/>
        </p:blipFill>
        <p:spPr>
          <a:xfrm>
            <a:off x="10071358" y="277256"/>
            <a:ext cx="6240118" cy="9191744"/>
          </a:xfrm>
          <a:prstGeom prst="rect">
            <a:avLst/>
          </a:prstGeom>
          <a:ln w="50800">
            <a:solidFill>
              <a:schemeClr val="tx1"/>
            </a:solidFill>
          </a:ln>
        </p:spPr>
      </p:pic>
    </p:spTree>
    <p:extLst>
      <p:ext uri="{BB962C8B-B14F-4D97-AF65-F5344CB8AC3E}">
        <p14:creationId xmlns:p14="http://schemas.microsoft.com/office/powerpoint/2010/main" val="2878389164"/>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0131" y="1699236"/>
            <a:ext cx="16740000" cy="6355128"/>
          </a:xfrm>
          <a:prstGeom prst="rect">
            <a:avLst/>
          </a:prstGeom>
        </p:spPr>
        <p:txBody>
          <a:bodyPr vert="horz" wrap="square" lIns="0" tIns="14786" rIns="0" bIns="0" rtlCol="0">
            <a:spAutoFit/>
          </a:bodyPr>
          <a:lstStyle/>
          <a:p>
            <a:pPr marL="10952">
              <a:spcBef>
                <a:spcPts val="116"/>
              </a:spcBef>
            </a:pPr>
            <a:r>
              <a:rPr lang="en-GB" spc="17" dirty="0"/>
              <a:t>OpenStreetMap</a:t>
            </a:r>
            <a:br>
              <a:rPr lang="en-GB" spc="-4" dirty="0"/>
            </a:br>
            <a:r>
              <a:rPr sz="6800" i="1" spc="9" dirty="0"/>
              <a:t>History</a:t>
            </a:r>
            <a:r>
              <a:rPr sz="6800" i="1" dirty="0"/>
              <a:t> </a:t>
            </a:r>
            <a:r>
              <a:rPr sz="6800" i="1" spc="13" dirty="0"/>
              <a:t>and</a:t>
            </a:r>
            <a:r>
              <a:rPr sz="6800" i="1" spc="-4" dirty="0"/>
              <a:t> </a:t>
            </a:r>
            <a:r>
              <a:rPr sz="6800" i="1" spc="9" dirty="0"/>
              <a:t>Quality</a:t>
            </a:r>
            <a:br>
              <a:rPr lang="en-GB" sz="6800" i="1" spc="9" dirty="0"/>
            </a:br>
            <a:br>
              <a:rPr lang="en-GB" sz="6800" i="1" spc="9" dirty="0"/>
            </a:br>
            <a:br>
              <a:rPr lang="en-GB" sz="6800" i="1" spc="9" dirty="0"/>
            </a:br>
            <a:br>
              <a:rPr lang="en-GB" sz="6800" i="1" spc="9" dirty="0"/>
            </a:br>
            <a:r>
              <a:rPr lang="en-GB" sz="3000" i="1" spc="9" dirty="0"/>
              <a:t>Readapted from Michael Szell’s slides </a:t>
            </a:r>
            <a:br>
              <a:rPr lang="en-GB" sz="3000" i="1" spc="9" dirty="0"/>
            </a:br>
            <a:r>
              <a:rPr lang="en-GB" sz="3000" i="1" spc="9" dirty="0"/>
              <a:t>see https://github.com/mszell/geospatialdatascience/tree/main/unit08_openstreetmap/materials</a:t>
            </a:r>
            <a:endParaRPr sz="6800" i="1" spc="9" dirty="0"/>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3200" y="871200"/>
            <a:ext cx="14800185" cy="667481"/>
          </a:xfrm>
          <a:prstGeom prst="rect">
            <a:avLst/>
          </a:prstGeom>
        </p:spPr>
        <p:txBody>
          <a:bodyPr vert="horz" wrap="square" lIns="0" tIns="10405" rIns="0" bIns="0" rtlCol="0">
            <a:spAutoFit/>
          </a:bodyPr>
          <a:lstStyle/>
          <a:p>
            <a:pPr marL="10952">
              <a:spcBef>
                <a:spcPts val="82"/>
              </a:spcBef>
              <a:tabLst>
                <a:tab pos="7236851" algn="l"/>
              </a:tabLst>
            </a:pPr>
            <a:r>
              <a:rPr sz="4269" spc="-4" dirty="0">
                <a:solidFill>
                  <a:schemeClr val="tx1"/>
                </a:solidFill>
              </a:rPr>
              <a:t>OpenStreetMap</a:t>
            </a:r>
            <a:r>
              <a:rPr sz="4269" spc="9" dirty="0">
                <a:solidFill>
                  <a:schemeClr val="tx1"/>
                </a:solidFill>
              </a:rPr>
              <a:t> </a:t>
            </a:r>
            <a:r>
              <a:rPr sz="4269" spc="-4" dirty="0">
                <a:solidFill>
                  <a:schemeClr val="tx1"/>
                </a:solidFill>
              </a:rPr>
              <a:t>(OSM)</a:t>
            </a:r>
            <a:r>
              <a:rPr sz="4269" spc="9" dirty="0">
                <a:solidFill>
                  <a:schemeClr val="tx1"/>
                </a:solidFill>
              </a:rPr>
              <a:t> </a:t>
            </a:r>
            <a:r>
              <a:rPr sz="4269" spc="-4" dirty="0">
                <a:solidFill>
                  <a:schemeClr val="tx1"/>
                </a:solidFill>
              </a:rPr>
              <a:t>is</a:t>
            </a:r>
            <a:r>
              <a:rPr sz="4269" spc="9" dirty="0">
                <a:solidFill>
                  <a:schemeClr val="tx1"/>
                </a:solidFill>
              </a:rPr>
              <a:t> </a:t>
            </a:r>
            <a:r>
              <a:rPr lang="en-GB" sz="4269" spc="9" dirty="0">
                <a:solidFill>
                  <a:schemeClr val="tx1"/>
                </a:solidFill>
              </a:rPr>
              <a:t>like </a:t>
            </a:r>
            <a:r>
              <a:rPr lang="en-GB" sz="4269" spc="-4" dirty="0">
                <a:solidFill>
                  <a:schemeClr val="tx1"/>
                </a:solidFill>
              </a:rPr>
              <a:t>W</a:t>
            </a:r>
            <a:r>
              <a:rPr sz="4269" spc="-4" dirty="0" err="1">
                <a:solidFill>
                  <a:schemeClr val="tx1"/>
                </a:solidFill>
              </a:rPr>
              <a:t>ikipedia</a:t>
            </a:r>
            <a:r>
              <a:rPr sz="4269" spc="-26" dirty="0">
                <a:solidFill>
                  <a:schemeClr val="tx1"/>
                </a:solidFill>
              </a:rPr>
              <a:t> </a:t>
            </a:r>
            <a:r>
              <a:rPr sz="4269" spc="-4" dirty="0">
                <a:solidFill>
                  <a:schemeClr val="tx1"/>
                </a:solidFill>
              </a:rPr>
              <a:t>for</a:t>
            </a:r>
            <a:r>
              <a:rPr sz="4269" spc="-26" dirty="0">
                <a:solidFill>
                  <a:schemeClr val="tx1"/>
                </a:solidFill>
              </a:rPr>
              <a:t> </a:t>
            </a:r>
            <a:r>
              <a:rPr sz="4269" spc="-4" dirty="0">
                <a:solidFill>
                  <a:schemeClr val="tx1"/>
                </a:solidFill>
              </a:rPr>
              <a:t>maps</a:t>
            </a:r>
            <a:endParaRPr sz="4269" dirty="0">
              <a:solidFill>
                <a:schemeClr val="tx1"/>
              </a:solidFill>
            </a:endParaRPr>
          </a:p>
        </p:txBody>
      </p:sp>
      <p:sp>
        <p:nvSpPr>
          <p:cNvPr id="6" name="Text Placeholder 5">
            <a:extLst>
              <a:ext uri="{FF2B5EF4-FFF2-40B4-BE49-F238E27FC236}">
                <a16:creationId xmlns:a16="http://schemas.microsoft.com/office/drawing/2014/main" id="{548D6BC5-A60A-48A6-87DD-63CA7402FA48}"/>
              </a:ext>
            </a:extLst>
          </p:cNvPr>
          <p:cNvSpPr>
            <a:spLocks noGrp="1"/>
          </p:cNvSpPr>
          <p:nvPr>
            <p:ph type="body" idx="1"/>
          </p:nvPr>
        </p:nvSpPr>
        <p:spPr/>
        <p:txBody>
          <a:bodyPr/>
          <a:lstStyle/>
          <a:p>
            <a:pPr>
              <a:lnSpc>
                <a:spcPct val="120000"/>
              </a:lnSpc>
            </a:pPr>
            <a:r>
              <a:rPr lang="en-GB" dirty="0">
                <a:cs typeface="Calibri"/>
              </a:rPr>
              <a:t>Established in 2004 by Steve Coast</a:t>
            </a:r>
          </a:p>
          <a:p>
            <a:pPr>
              <a:lnSpc>
                <a:spcPct val="120000"/>
              </a:lnSpc>
            </a:pPr>
            <a:r>
              <a:rPr lang="en-GB" dirty="0">
                <a:cs typeface="Calibri"/>
              </a:rPr>
              <a:t>Volunteered Geographical Information (VGI)</a:t>
            </a:r>
          </a:p>
          <a:p>
            <a:pPr>
              <a:lnSpc>
                <a:spcPct val="120000"/>
              </a:lnSpc>
            </a:pPr>
            <a:r>
              <a:rPr lang="en-GB" dirty="0">
                <a:cs typeface="Calibri"/>
              </a:rPr>
              <a:t>The basis for most routing apps and many  geo services (Amazon, </a:t>
            </a:r>
            <a:r>
              <a:rPr lang="en-GB" dirty="0" err="1">
                <a:cs typeface="Calibri"/>
              </a:rPr>
              <a:t>Mapbox</a:t>
            </a:r>
            <a:r>
              <a:rPr lang="en-GB" dirty="0">
                <a:cs typeface="Calibri"/>
              </a:rPr>
              <a:t>, Tesla, ...)</a:t>
            </a:r>
          </a:p>
          <a:p>
            <a:pPr>
              <a:lnSpc>
                <a:spcPct val="120000"/>
              </a:lnSpc>
            </a:pPr>
            <a:r>
              <a:rPr lang="en-GB" dirty="0">
                <a:cs typeface="Calibri"/>
              </a:rPr>
              <a:t>Contributors are not just local mappers, but huge organizations</a:t>
            </a:r>
          </a:p>
        </p:txBody>
      </p:sp>
      <p:sp>
        <p:nvSpPr>
          <p:cNvPr id="3" name="object 3"/>
          <p:cNvSpPr txBox="1"/>
          <p:nvPr/>
        </p:nvSpPr>
        <p:spPr>
          <a:xfrm>
            <a:off x="14719577" y="9196888"/>
            <a:ext cx="2447984" cy="359961"/>
          </a:xfrm>
          <a:prstGeom prst="rect">
            <a:avLst/>
          </a:prstGeom>
        </p:spPr>
        <p:txBody>
          <a:bodyPr vert="horz" wrap="square" lIns="0" tIns="14786" rIns="0" bIns="0" rtlCol="0">
            <a:spAutoFit/>
          </a:bodyPr>
          <a:lstStyle/>
          <a:p>
            <a:pPr marL="10952">
              <a:spcBef>
                <a:spcPts val="116"/>
              </a:spcBef>
            </a:pPr>
            <a:r>
              <a:rPr sz="2242" spc="13" dirty="0">
                <a:solidFill>
                  <a:schemeClr val="tx1"/>
                </a:solidFill>
                <a:latin typeface="Arial MT"/>
                <a:cs typeface="Arial MT"/>
              </a:rPr>
              <a:t>openstreetmap.org</a:t>
            </a:r>
            <a:endParaRPr sz="2242">
              <a:solidFill>
                <a:schemeClr val="tx1"/>
              </a:solidFill>
              <a:latin typeface="Arial MT"/>
              <a:cs typeface="Arial MT"/>
            </a:endParaRPr>
          </a:p>
        </p:txBody>
      </p:sp>
      <p:pic>
        <p:nvPicPr>
          <p:cNvPr id="4" name="object 4"/>
          <p:cNvPicPr/>
          <p:nvPr/>
        </p:nvPicPr>
        <p:blipFill>
          <a:blip r:embed="rId2" cstate="print"/>
          <a:stretch>
            <a:fillRect/>
          </a:stretch>
        </p:blipFill>
        <p:spPr>
          <a:xfrm>
            <a:off x="11996101" y="2091600"/>
            <a:ext cx="4609545" cy="4609545"/>
          </a:xfrm>
          <a:prstGeom prst="rect">
            <a:avLst/>
          </a:prstGeom>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0405" rIns="0" bIns="0" rtlCol="0">
            <a:spAutoFit/>
          </a:bodyPr>
          <a:lstStyle/>
          <a:p>
            <a:pPr marL="10952">
              <a:spcBef>
                <a:spcPts val="82"/>
              </a:spcBef>
            </a:pPr>
            <a:r>
              <a:rPr spc="-4" dirty="0">
                <a:solidFill>
                  <a:schemeClr val="tx1"/>
                </a:solidFill>
              </a:rPr>
              <a:t>OSM</a:t>
            </a:r>
            <a:r>
              <a:rPr spc="-39" dirty="0">
                <a:solidFill>
                  <a:schemeClr val="tx1"/>
                </a:solidFill>
              </a:rPr>
              <a:t> </a:t>
            </a:r>
            <a:r>
              <a:rPr spc="-4" dirty="0">
                <a:solidFill>
                  <a:schemeClr val="tx1"/>
                </a:solidFill>
              </a:rPr>
              <a:t>is</a:t>
            </a:r>
            <a:r>
              <a:rPr spc="-34" dirty="0">
                <a:solidFill>
                  <a:schemeClr val="tx1"/>
                </a:solidFill>
              </a:rPr>
              <a:t> </a:t>
            </a:r>
            <a:r>
              <a:rPr spc="-4" dirty="0">
                <a:solidFill>
                  <a:schemeClr val="tx1"/>
                </a:solidFill>
              </a:rPr>
              <a:t>huge</a:t>
            </a:r>
            <a:endParaRPr dirty="0">
              <a:solidFill>
                <a:schemeClr val="tx1"/>
              </a:solidFill>
            </a:endParaRPr>
          </a:p>
        </p:txBody>
      </p:sp>
      <p:sp>
        <p:nvSpPr>
          <p:cNvPr id="6" name="Text Placeholder 5">
            <a:extLst>
              <a:ext uri="{FF2B5EF4-FFF2-40B4-BE49-F238E27FC236}">
                <a16:creationId xmlns:a16="http://schemas.microsoft.com/office/drawing/2014/main" id="{663E9461-FBE7-49E0-8483-CD807CA49A26}"/>
              </a:ext>
            </a:extLst>
          </p:cNvPr>
          <p:cNvSpPr>
            <a:spLocks noGrp="1"/>
          </p:cNvSpPr>
          <p:nvPr>
            <p:ph type="body" idx="1"/>
          </p:nvPr>
        </p:nvSpPr>
        <p:spPr/>
        <p:txBody>
          <a:bodyPr/>
          <a:lstStyle/>
          <a:p>
            <a:pPr marL="10952">
              <a:spcBef>
                <a:spcPts val="86"/>
              </a:spcBef>
            </a:pPr>
            <a:r>
              <a:rPr lang="it-IT" dirty="0">
                <a:cs typeface="Arial MT"/>
              </a:rPr>
              <a:t>6</a:t>
            </a:r>
            <a:r>
              <a:rPr lang="it-IT" spc="-39" dirty="0">
                <a:cs typeface="Arial MT"/>
              </a:rPr>
              <a:t> </a:t>
            </a:r>
            <a:r>
              <a:rPr lang="it-IT" dirty="0">
                <a:cs typeface="Arial MT"/>
              </a:rPr>
              <a:t>Million</a:t>
            </a:r>
            <a:r>
              <a:rPr lang="it-IT" spc="-39" dirty="0">
                <a:cs typeface="Arial MT"/>
              </a:rPr>
              <a:t> </a:t>
            </a:r>
            <a:r>
              <a:rPr lang="it-IT" dirty="0">
                <a:cs typeface="Arial MT"/>
              </a:rPr>
              <a:t>contributors</a:t>
            </a:r>
          </a:p>
          <a:p>
            <a:pPr marL="10952"/>
            <a:r>
              <a:rPr lang="it-IT" dirty="0">
                <a:cs typeface="Arial MT"/>
              </a:rPr>
              <a:t>9</a:t>
            </a:r>
            <a:r>
              <a:rPr lang="it-IT" spc="-26" dirty="0">
                <a:cs typeface="Arial MT"/>
              </a:rPr>
              <a:t> </a:t>
            </a:r>
            <a:r>
              <a:rPr lang="it-IT" dirty="0">
                <a:cs typeface="Arial MT"/>
              </a:rPr>
              <a:t>Billion</a:t>
            </a:r>
            <a:r>
              <a:rPr lang="it-IT" spc="-26" dirty="0">
                <a:cs typeface="Arial MT"/>
              </a:rPr>
              <a:t> </a:t>
            </a:r>
            <a:r>
              <a:rPr lang="it-IT" dirty="0">
                <a:cs typeface="Arial MT"/>
              </a:rPr>
              <a:t>elements</a:t>
            </a:r>
          </a:p>
          <a:p>
            <a:pPr marL="0" indent="0">
              <a:buNone/>
            </a:pPr>
            <a:endParaRPr lang="it-IT" dirty="0">
              <a:cs typeface="Arial MT"/>
            </a:endParaRPr>
          </a:p>
          <a:p>
            <a:pPr marL="0" indent="0">
              <a:buNone/>
            </a:pPr>
            <a:r>
              <a:rPr lang="it-IT" dirty="0">
                <a:cs typeface="Arial MT"/>
              </a:rPr>
              <a:t>Probably more</a:t>
            </a:r>
          </a:p>
          <a:p>
            <a:endParaRPr lang="en-GB" dirty="0"/>
          </a:p>
        </p:txBody>
      </p:sp>
      <p:sp>
        <p:nvSpPr>
          <p:cNvPr id="3" name="object 3"/>
          <p:cNvSpPr txBox="1"/>
          <p:nvPr/>
        </p:nvSpPr>
        <p:spPr>
          <a:xfrm>
            <a:off x="14719577" y="9196888"/>
            <a:ext cx="2447984" cy="359961"/>
          </a:xfrm>
          <a:prstGeom prst="rect">
            <a:avLst/>
          </a:prstGeom>
        </p:spPr>
        <p:txBody>
          <a:bodyPr vert="horz" wrap="square" lIns="0" tIns="14786" rIns="0" bIns="0" rtlCol="0">
            <a:spAutoFit/>
          </a:bodyPr>
          <a:lstStyle/>
          <a:p>
            <a:pPr marL="10952">
              <a:spcBef>
                <a:spcPts val="116"/>
              </a:spcBef>
            </a:pPr>
            <a:r>
              <a:rPr sz="2242" spc="13" dirty="0">
                <a:solidFill>
                  <a:srgbClr val="5E5E5E"/>
                </a:solidFill>
                <a:latin typeface="Arial MT"/>
                <a:cs typeface="Arial MT"/>
              </a:rPr>
              <a:t>openstreetmap.org</a:t>
            </a:r>
            <a:endParaRPr sz="2242">
              <a:latin typeface="Arial MT"/>
              <a:cs typeface="Arial MT"/>
            </a:endParaRPr>
          </a:p>
        </p:txBody>
      </p:sp>
      <p:pic>
        <p:nvPicPr>
          <p:cNvPr id="4" name="object 4"/>
          <p:cNvPicPr/>
          <p:nvPr/>
        </p:nvPicPr>
        <p:blipFill>
          <a:blip r:embed="rId2" cstate="print"/>
          <a:stretch>
            <a:fillRect/>
          </a:stretch>
        </p:blipFill>
        <p:spPr>
          <a:xfrm>
            <a:off x="6727866" y="1576405"/>
            <a:ext cx="10329962" cy="7230977"/>
          </a:xfrm>
          <a:prstGeom prst="rect">
            <a:avLst/>
          </a:prstGeom>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874" y="1189163"/>
            <a:ext cx="17338515" cy="8563752"/>
          </a:xfrm>
          <a:prstGeom prst="rect">
            <a:avLst/>
          </a:prstGeom>
        </p:spPr>
      </p:pic>
      <p:sp>
        <p:nvSpPr>
          <p:cNvPr id="3" name="object 3"/>
          <p:cNvSpPr txBox="1">
            <a:spLocks noGrp="1"/>
          </p:cNvSpPr>
          <p:nvPr>
            <p:ph type="title"/>
          </p:nvPr>
        </p:nvSpPr>
        <p:spPr>
          <a:xfrm>
            <a:off x="493200" y="391855"/>
            <a:ext cx="12323898" cy="749170"/>
          </a:xfrm>
          <a:prstGeom prst="rect">
            <a:avLst/>
          </a:prstGeom>
        </p:spPr>
        <p:txBody>
          <a:bodyPr vert="horz" wrap="square" lIns="0" tIns="10405" rIns="0" bIns="0" rtlCol="0">
            <a:spAutoFit/>
          </a:bodyPr>
          <a:lstStyle/>
          <a:p>
            <a:pPr marL="10952">
              <a:spcBef>
                <a:spcPts val="82"/>
              </a:spcBef>
              <a:tabLst>
                <a:tab pos="9375323" algn="l"/>
              </a:tabLst>
            </a:pPr>
            <a:r>
              <a:rPr spc="-4" dirty="0">
                <a:solidFill>
                  <a:schemeClr val="tx1"/>
                </a:solidFill>
              </a:rPr>
              <a:t>OSM</a:t>
            </a:r>
            <a:r>
              <a:rPr spc="9" dirty="0">
                <a:solidFill>
                  <a:schemeClr val="tx1"/>
                </a:solidFill>
              </a:rPr>
              <a:t> </a:t>
            </a:r>
            <a:r>
              <a:rPr spc="-4" dirty="0">
                <a:solidFill>
                  <a:schemeClr val="tx1"/>
                </a:solidFill>
              </a:rPr>
              <a:t>is</a:t>
            </a:r>
            <a:r>
              <a:rPr spc="9" dirty="0">
                <a:solidFill>
                  <a:schemeClr val="tx1"/>
                </a:solidFill>
              </a:rPr>
              <a:t> </a:t>
            </a:r>
            <a:r>
              <a:rPr spc="-4" dirty="0">
                <a:solidFill>
                  <a:schemeClr val="tx1"/>
                </a:solidFill>
              </a:rPr>
              <a:t>relatively</a:t>
            </a:r>
            <a:r>
              <a:rPr spc="9" dirty="0">
                <a:solidFill>
                  <a:schemeClr val="tx1"/>
                </a:solidFill>
              </a:rPr>
              <a:t> </a:t>
            </a:r>
            <a:r>
              <a:rPr spc="-4" dirty="0">
                <a:solidFill>
                  <a:schemeClr val="tx1"/>
                </a:solidFill>
              </a:rPr>
              <a:t>complete</a:t>
            </a:r>
            <a:endParaRPr dirty="0">
              <a:solidFill>
                <a:schemeClr val="tx1"/>
              </a:solidFill>
            </a:endParaRPr>
          </a:p>
        </p:txBody>
      </p:sp>
      <p:sp>
        <p:nvSpPr>
          <p:cNvPr id="7" name="object 4">
            <a:extLst>
              <a:ext uri="{FF2B5EF4-FFF2-40B4-BE49-F238E27FC236}">
                <a16:creationId xmlns:a16="http://schemas.microsoft.com/office/drawing/2014/main" id="{160A815A-89D3-4A14-97F4-19E359410284}"/>
              </a:ext>
            </a:extLst>
          </p:cNvPr>
          <p:cNvSpPr txBox="1"/>
          <p:nvPr/>
        </p:nvSpPr>
        <p:spPr>
          <a:xfrm>
            <a:off x="10539086" y="9472537"/>
            <a:ext cx="6784804" cy="244121"/>
          </a:xfrm>
          <a:prstGeom prst="rect">
            <a:avLst/>
          </a:prstGeom>
        </p:spPr>
        <p:txBody>
          <a:bodyPr vert="horz" wrap="square" lIns="0" tIns="9858" rIns="0" bIns="0" rtlCol="0">
            <a:spAutoFit/>
          </a:bodyPr>
          <a:lstStyle/>
          <a:p>
            <a:pPr marL="10952" marR="4381" indent="1445179" algn="r">
              <a:lnSpc>
                <a:spcPct val="121600"/>
              </a:lnSpc>
              <a:spcBef>
                <a:spcPts val="78"/>
              </a:spcBef>
            </a:pPr>
            <a:r>
              <a:rPr sz="1400" spc="13" dirty="0">
                <a:solidFill>
                  <a:schemeClr val="tx1"/>
                </a:solidFill>
                <a:latin typeface="Bahnschrift" panose="020B0502040204020203" pitchFamily="34" charset="0"/>
                <a:cs typeface="Arial MT"/>
              </a:rPr>
              <a:t>Barrington-Leigh</a:t>
            </a:r>
            <a:r>
              <a:rPr sz="1400" spc="4" dirty="0">
                <a:solidFill>
                  <a:schemeClr val="tx1"/>
                </a:solidFill>
                <a:latin typeface="Bahnschrift" panose="020B0502040204020203" pitchFamily="34" charset="0"/>
                <a:cs typeface="Arial MT"/>
              </a:rPr>
              <a:t> </a:t>
            </a:r>
            <a:r>
              <a:rPr sz="1400" spc="17" dirty="0">
                <a:solidFill>
                  <a:schemeClr val="tx1"/>
                </a:solidFill>
                <a:latin typeface="Bahnschrift" panose="020B0502040204020203" pitchFamily="34" charset="0"/>
                <a:cs typeface="Arial MT"/>
              </a:rPr>
              <a:t>and</a:t>
            </a:r>
            <a:r>
              <a:rPr sz="1400" spc="9" dirty="0">
                <a:solidFill>
                  <a:schemeClr val="tx1"/>
                </a:solidFill>
                <a:latin typeface="Bahnschrift" panose="020B0502040204020203" pitchFamily="34" charset="0"/>
                <a:cs typeface="Arial MT"/>
              </a:rPr>
              <a:t> </a:t>
            </a:r>
            <a:r>
              <a:rPr sz="1400" spc="13" dirty="0">
                <a:solidFill>
                  <a:schemeClr val="tx1"/>
                </a:solidFill>
                <a:latin typeface="Bahnschrift" panose="020B0502040204020203" pitchFamily="34" charset="0"/>
                <a:cs typeface="Arial MT"/>
              </a:rPr>
              <a:t>Millard-Ball,</a:t>
            </a:r>
            <a:r>
              <a:rPr sz="1400" spc="4" dirty="0">
                <a:solidFill>
                  <a:schemeClr val="tx1"/>
                </a:solidFill>
                <a:latin typeface="Bahnschrift" panose="020B0502040204020203" pitchFamily="34" charset="0"/>
                <a:cs typeface="Arial MT"/>
              </a:rPr>
              <a:t> </a:t>
            </a:r>
            <a:r>
              <a:rPr sz="1400" spc="17" dirty="0">
                <a:solidFill>
                  <a:schemeClr val="tx1"/>
                </a:solidFill>
                <a:latin typeface="Bahnschrift" panose="020B0502040204020203" pitchFamily="34" charset="0"/>
                <a:cs typeface="Arial MT"/>
              </a:rPr>
              <a:t>PLOS</a:t>
            </a:r>
            <a:r>
              <a:rPr sz="1400" spc="9" dirty="0">
                <a:solidFill>
                  <a:schemeClr val="tx1"/>
                </a:solidFill>
                <a:latin typeface="Bahnschrift" panose="020B0502040204020203" pitchFamily="34" charset="0"/>
                <a:cs typeface="Arial MT"/>
              </a:rPr>
              <a:t> </a:t>
            </a:r>
            <a:r>
              <a:rPr sz="1400" spc="22" dirty="0">
                <a:solidFill>
                  <a:schemeClr val="tx1"/>
                </a:solidFill>
                <a:latin typeface="Bahnschrift" panose="020B0502040204020203" pitchFamily="34" charset="0"/>
                <a:cs typeface="Arial MT"/>
              </a:rPr>
              <a:t>ONE</a:t>
            </a:r>
            <a:r>
              <a:rPr sz="1400" spc="4" dirty="0">
                <a:solidFill>
                  <a:schemeClr val="tx1"/>
                </a:solidFill>
                <a:latin typeface="Bahnschrift" panose="020B0502040204020203" pitchFamily="34" charset="0"/>
                <a:cs typeface="Arial MT"/>
              </a:rPr>
              <a:t> </a:t>
            </a:r>
            <a:r>
              <a:rPr sz="1400" spc="13" dirty="0">
                <a:solidFill>
                  <a:schemeClr val="tx1"/>
                </a:solidFill>
                <a:latin typeface="Bahnschrift" panose="020B0502040204020203" pitchFamily="34" charset="0"/>
                <a:cs typeface="Arial MT"/>
              </a:rPr>
              <a:t>(2017)</a:t>
            </a:r>
            <a:endParaRPr sz="1400" dirty="0">
              <a:solidFill>
                <a:schemeClr val="tx1"/>
              </a:solidFill>
              <a:latin typeface="Bahnschrift" panose="020B0502040204020203" pitchFamily="34" charset="0"/>
              <a:cs typeface="Arial MT"/>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0131" y="4253781"/>
            <a:ext cx="16740000" cy="1246037"/>
          </a:xfrm>
          <a:prstGeom prst="rect">
            <a:avLst/>
          </a:prstGeom>
        </p:spPr>
        <p:txBody>
          <a:bodyPr vert="horz" wrap="square" lIns="0" tIns="14786" rIns="0" bIns="0" rtlCol="0">
            <a:spAutoFit/>
          </a:bodyPr>
          <a:lstStyle/>
          <a:p>
            <a:pPr marL="10952">
              <a:spcBef>
                <a:spcPts val="116"/>
              </a:spcBef>
            </a:pPr>
            <a:r>
              <a:rPr lang="en-GB" spc="17" dirty="0"/>
              <a:t>Networks &amp; Graphs</a:t>
            </a:r>
            <a:endParaRPr spc="9" dirty="0"/>
          </a:p>
        </p:txBody>
      </p:sp>
    </p:spTree>
    <p:extLst>
      <p:ext uri="{BB962C8B-B14F-4D97-AF65-F5344CB8AC3E}">
        <p14:creationId xmlns:p14="http://schemas.microsoft.com/office/powerpoint/2010/main" val="3689683842"/>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91083" y="1283911"/>
            <a:ext cx="17248305" cy="7472675"/>
          </a:xfrm>
          <a:prstGeom prst="rect">
            <a:avLst/>
          </a:prstGeom>
        </p:spPr>
      </p:pic>
      <p:sp>
        <p:nvSpPr>
          <p:cNvPr id="8" name="object 3">
            <a:extLst>
              <a:ext uri="{FF2B5EF4-FFF2-40B4-BE49-F238E27FC236}">
                <a16:creationId xmlns:a16="http://schemas.microsoft.com/office/drawing/2014/main" id="{7E5898BD-7D8A-4D88-88C6-FB51A4481563}"/>
              </a:ext>
            </a:extLst>
          </p:cNvPr>
          <p:cNvSpPr txBox="1">
            <a:spLocks noGrp="1"/>
          </p:cNvSpPr>
          <p:nvPr>
            <p:ph type="title"/>
          </p:nvPr>
        </p:nvSpPr>
        <p:spPr>
          <a:xfrm>
            <a:off x="493200" y="391855"/>
            <a:ext cx="12323898" cy="749170"/>
          </a:xfrm>
          <a:prstGeom prst="rect">
            <a:avLst/>
          </a:prstGeom>
        </p:spPr>
        <p:txBody>
          <a:bodyPr vert="horz" wrap="square" lIns="0" tIns="10405" rIns="0" bIns="0" rtlCol="0">
            <a:spAutoFit/>
          </a:bodyPr>
          <a:lstStyle/>
          <a:p>
            <a:pPr marL="10952" algn="l">
              <a:spcBef>
                <a:spcPts val="82"/>
              </a:spcBef>
              <a:tabLst>
                <a:tab pos="9375323" algn="l"/>
              </a:tabLst>
            </a:pPr>
            <a:r>
              <a:rPr spc="-4" dirty="0">
                <a:solidFill>
                  <a:schemeClr val="tx1"/>
                </a:solidFill>
              </a:rPr>
              <a:t>OSM</a:t>
            </a:r>
            <a:r>
              <a:rPr spc="9" dirty="0">
                <a:solidFill>
                  <a:schemeClr val="tx1"/>
                </a:solidFill>
              </a:rPr>
              <a:t> </a:t>
            </a:r>
            <a:r>
              <a:rPr spc="-4" dirty="0">
                <a:solidFill>
                  <a:schemeClr val="tx1"/>
                </a:solidFill>
              </a:rPr>
              <a:t>is</a:t>
            </a:r>
            <a:r>
              <a:rPr spc="9" dirty="0">
                <a:solidFill>
                  <a:schemeClr val="tx1"/>
                </a:solidFill>
              </a:rPr>
              <a:t> </a:t>
            </a:r>
            <a:r>
              <a:rPr spc="-4" dirty="0">
                <a:solidFill>
                  <a:schemeClr val="tx1"/>
                </a:solidFill>
              </a:rPr>
              <a:t>relatively</a:t>
            </a:r>
            <a:r>
              <a:rPr spc="9" dirty="0">
                <a:solidFill>
                  <a:schemeClr val="tx1"/>
                </a:solidFill>
              </a:rPr>
              <a:t> </a:t>
            </a:r>
            <a:r>
              <a:rPr spc="-4" dirty="0">
                <a:solidFill>
                  <a:schemeClr val="tx1"/>
                </a:solidFill>
              </a:rPr>
              <a:t>complete</a:t>
            </a:r>
            <a:endParaRPr dirty="0">
              <a:solidFill>
                <a:schemeClr val="tx1"/>
              </a:solidFill>
            </a:endParaRPr>
          </a:p>
        </p:txBody>
      </p:sp>
      <p:sp>
        <p:nvSpPr>
          <p:cNvPr id="9" name="object 4">
            <a:extLst>
              <a:ext uri="{FF2B5EF4-FFF2-40B4-BE49-F238E27FC236}">
                <a16:creationId xmlns:a16="http://schemas.microsoft.com/office/drawing/2014/main" id="{00FA811D-3B93-42F0-B7A1-8F918330641F}"/>
              </a:ext>
            </a:extLst>
          </p:cNvPr>
          <p:cNvSpPr txBox="1"/>
          <p:nvPr/>
        </p:nvSpPr>
        <p:spPr>
          <a:xfrm>
            <a:off x="10539086" y="9472537"/>
            <a:ext cx="6784804" cy="244121"/>
          </a:xfrm>
          <a:prstGeom prst="rect">
            <a:avLst/>
          </a:prstGeom>
        </p:spPr>
        <p:txBody>
          <a:bodyPr vert="horz" wrap="square" lIns="0" tIns="9858" rIns="0" bIns="0" rtlCol="0">
            <a:spAutoFit/>
          </a:bodyPr>
          <a:lstStyle/>
          <a:p>
            <a:pPr marL="10952" marR="4381" indent="1445179" algn="r">
              <a:lnSpc>
                <a:spcPct val="121600"/>
              </a:lnSpc>
              <a:spcBef>
                <a:spcPts val="78"/>
              </a:spcBef>
            </a:pPr>
            <a:r>
              <a:rPr sz="1400" spc="13" dirty="0">
                <a:solidFill>
                  <a:schemeClr val="tx1"/>
                </a:solidFill>
                <a:latin typeface="Bahnschrift" panose="020B0502040204020203" pitchFamily="34" charset="0"/>
                <a:cs typeface="Arial MT"/>
              </a:rPr>
              <a:t>Barrington-Leigh</a:t>
            </a:r>
            <a:r>
              <a:rPr sz="1400" spc="4" dirty="0">
                <a:solidFill>
                  <a:schemeClr val="tx1"/>
                </a:solidFill>
                <a:latin typeface="Bahnschrift" panose="020B0502040204020203" pitchFamily="34" charset="0"/>
                <a:cs typeface="Arial MT"/>
              </a:rPr>
              <a:t> </a:t>
            </a:r>
            <a:r>
              <a:rPr sz="1400" spc="17" dirty="0">
                <a:solidFill>
                  <a:schemeClr val="tx1"/>
                </a:solidFill>
                <a:latin typeface="Bahnschrift" panose="020B0502040204020203" pitchFamily="34" charset="0"/>
                <a:cs typeface="Arial MT"/>
              </a:rPr>
              <a:t>and</a:t>
            </a:r>
            <a:r>
              <a:rPr sz="1400" spc="9" dirty="0">
                <a:solidFill>
                  <a:schemeClr val="tx1"/>
                </a:solidFill>
                <a:latin typeface="Bahnschrift" panose="020B0502040204020203" pitchFamily="34" charset="0"/>
                <a:cs typeface="Arial MT"/>
              </a:rPr>
              <a:t> </a:t>
            </a:r>
            <a:r>
              <a:rPr sz="1400" spc="13" dirty="0">
                <a:solidFill>
                  <a:schemeClr val="tx1"/>
                </a:solidFill>
                <a:latin typeface="Bahnschrift" panose="020B0502040204020203" pitchFamily="34" charset="0"/>
                <a:cs typeface="Arial MT"/>
              </a:rPr>
              <a:t>Millard-Ball,</a:t>
            </a:r>
            <a:r>
              <a:rPr sz="1400" spc="4" dirty="0">
                <a:solidFill>
                  <a:schemeClr val="tx1"/>
                </a:solidFill>
                <a:latin typeface="Bahnschrift" panose="020B0502040204020203" pitchFamily="34" charset="0"/>
                <a:cs typeface="Arial MT"/>
              </a:rPr>
              <a:t> </a:t>
            </a:r>
            <a:r>
              <a:rPr sz="1400" spc="17" dirty="0">
                <a:solidFill>
                  <a:schemeClr val="tx1"/>
                </a:solidFill>
                <a:latin typeface="Bahnschrift" panose="020B0502040204020203" pitchFamily="34" charset="0"/>
                <a:cs typeface="Arial MT"/>
              </a:rPr>
              <a:t>PLOS</a:t>
            </a:r>
            <a:r>
              <a:rPr sz="1400" spc="9" dirty="0">
                <a:solidFill>
                  <a:schemeClr val="tx1"/>
                </a:solidFill>
                <a:latin typeface="Bahnschrift" panose="020B0502040204020203" pitchFamily="34" charset="0"/>
                <a:cs typeface="Arial MT"/>
              </a:rPr>
              <a:t> </a:t>
            </a:r>
            <a:r>
              <a:rPr sz="1400" spc="22" dirty="0">
                <a:solidFill>
                  <a:schemeClr val="tx1"/>
                </a:solidFill>
                <a:latin typeface="Bahnschrift" panose="020B0502040204020203" pitchFamily="34" charset="0"/>
                <a:cs typeface="Arial MT"/>
              </a:rPr>
              <a:t>ONE</a:t>
            </a:r>
            <a:r>
              <a:rPr sz="1400" spc="4" dirty="0">
                <a:solidFill>
                  <a:schemeClr val="tx1"/>
                </a:solidFill>
                <a:latin typeface="Bahnschrift" panose="020B0502040204020203" pitchFamily="34" charset="0"/>
                <a:cs typeface="Arial MT"/>
              </a:rPr>
              <a:t> </a:t>
            </a:r>
            <a:r>
              <a:rPr sz="1400" spc="13" dirty="0">
                <a:solidFill>
                  <a:schemeClr val="tx1"/>
                </a:solidFill>
                <a:latin typeface="Bahnschrift" panose="020B0502040204020203" pitchFamily="34" charset="0"/>
                <a:cs typeface="Arial MT"/>
              </a:rPr>
              <a:t>(2017)</a:t>
            </a:r>
            <a:endParaRPr sz="1400" dirty="0">
              <a:solidFill>
                <a:schemeClr val="tx1"/>
              </a:solidFill>
              <a:latin typeface="Bahnschrift" panose="020B0502040204020203" pitchFamily="34" charset="0"/>
              <a:cs typeface="Arial MT"/>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84153" y="3463362"/>
            <a:ext cx="7663531" cy="5704381"/>
          </a:xfrm>
          <a:prstGeom prst="rect">
            <a:avLst/>
          </a:prstGeom>
        </p:spPr>
      </p:pic>
      <p:sp>
        <p:nvSpPr>
          <p:cNvPr id="5" name="object 5"/>
          <p:cNvSpPr txBox="1"/>
          <p:nvPr/>
        </p:nvSpPr>
        <p:spPr>
          <a:xfrm>
            <a:off x="10120345" y="1968499"/>
            <a:ext cx="6276039" cy="1239954"/>
          </a:xfrm>
          <a:prstGeom prst="rect">
            <a:avLst/>
          </a:prstGeom>
        </p:spPr>
        <p:txBody>
          <a:bodyPr vert="horz" wrap="square" lIns="0" tIns="8762" rIns="0" bIns="0" rtlCol="0">
            <a:spAutoFit/>
          </a:bodyPr>
          <a:lstStyle/>
          <a:p>
            <a:pPr marL="10952" marR="4381">
              <a:lnSpc>
                <a:spcPct val="100400"/>
              </a:lnSpc>
              <a:spcBef>
                <a:spcPts val="69"/>
              </a:spcBef>
            </a:pPr>
            <a:r>
              <a:rPr sz="4000" spc="-9" dirty="0">
                <a:latin typeface="Bahnschrift Condensed" panose="020B0502040204020203" pitchFamily="34" charset="0"/>
                <a:cs typeface="Arial MT"/>
              </a:rPr>
              <a:t>Buffer-zone</a:t>
            </a:r>
            <a:r>
              <a:rPr sz="4000" spc="-26" dirty="0">
                <a:latin typeface="Bahnschrift Condensed" panose="020B0502040204020203" pitchFamily="34" charset="0"/>
                <a:cs typeface="Arial MT"/>
              </a:rPr>
              <a:t> </a:t>
            </a:r>
            <a:r>
              <a:rPr sz="4000" dirty="0">
                <a:latin typeface="Bahnschrift Condensed" panose="020B0502040204020203" pitchFamily="34" charset="0"/>
                <a:cs typeface="Arial MT"/>
              </a:rPr>
              <a:t>method</a:t>
            </a:r>
            <a:r>
              <a:rPr sz="4000" spc="-26" dirty="0">
                <a:latin typeface="Bahnschrift Condensed" panose="020B0502040204020203" pitchFamily="34" charset="0"/>
                <a:cs typeface="Arial MT"/>
              </a:rPr>
              <a:t> </a:t>
            </a:r>
            <a:r>
              <a:rPr sz="4000" dirty="0">
                <a:latin typeface="Bahnschrift Condensed" panose="020B0502040204020203" pitchFamily="34" charset="0"/>
                <a:cs typeface="Arial MT"/>
              </a:rPr>
              <a:t>between </a:t>
            </a:r>
            <a:r>
              <a:rPr sz="4000" spc="-1052" dirty="0">
                <a:latin typeface="Bahnschrift Condensed" panose="020B0502040204020203" pitchFamily="34" charset="0"/>
                <a:cs typeface="Arial MT"/>
              </a:rPr>
              <a:t> </a:t>
            </a:r>
            <a:r>
              <a:rPr sz="4000" dirty="0">
                <a:latin typeface="Bahnschrift Condensed" panose="020B0502040204020203" pitchFamily="34" charset="0"/>
                <a:cs typeface="Arial MT"/>
              </a:rPr>
              <a:t>OSM</a:t>
            </a:r>
            <a:r>
              <a:rPr sz="4000" spc="-9" dirty="0">
                <a:latin typeface="Bahnschrift Condensed" panose="020B0502040204020203" pitchFamily="34" charset="0"/>
                <a:cs typeface="Arial MT"/>
              </a:rPr>
              <a:t> </a:t>
            </a:r>
            <a:r>
              <a:rPr sz="4000" dirty="0">
                <a:latin typeface="Bahnschrift Condensed" panose="020B0502040204020203" pitchFamily="34" charset="0"/>
                <a:cs typeface="Arial MT"/>
              </a:rPr>
              <a:t>and</a:t>
            </a:r>
            <a:r>
              <a:rPr sz="4000" spc="-4" dirty="0">
                <a:latin typeface="Bahnschrift Condensed" panose="020B0502040204020203" pitchFamily="34" charset="0"/>
                <a:cs typeface="Arial MT"/>
              </a:rPr>
              <a:t> </a:t>
            </a:r>
            <a:r>
              <a:rPr sz="4000" dirty="0">
                <a:latin typeface="Bahnschrift Condensed" panose="020B0502040204020203" pitchFamily="34" charset="0"/>
                <a:cs typeface="Arial MT"/>
              </a:rPr>
              <a:t>ground</a:t>
            </a:r>
            <a:r>
              <a:rPr sz="4000" spc="-4" dirty="0">
                <a:latin typeface="Bahnschrift Condensed" panose="020B0502040204020203" pitchFamily="34" charset="0"/>
                <a:cs typeface="Arial MT"/>
              </a:rPr>
              <a:t> truth</a:t>
            </a:r>
            <a:endParaRPr sz="4000" dirty="0">
              <a:latin typeface="Bahnschrift Condensed" panose="020B0502040204020203" pitchFamily="34" charset="0"/>
              <a:cs typeface="Arial MT"/>
            </a:endParaRPr>
          </a:p>
        </p:txBody>
      </p:sp>
      <p:sp>
        <p:nvSpPr>
          <p:cNvPr id="6" name="object 6"/>
          <p:cNvSpPr txBox="1"/>
          <p:nvPr/>
        </p:nvSpPr>
        <p:spPr>
          <a:xfrm>
            <a:off x="1152275" y="2004347"/>
            <a:ext cx="7387291" cy="1239954"/>
          </a:xfrm>
          <a:prstGeom prst="rect">
            <a:avLst/>
          </a:prstGeom>
        </p:spPr>
        <p:txBody>
          <a:bodyPr vert="horz" wrap="square" lIns="0" tIns="8762" rIns="0" bIns="0" rtlCol="0">
            <a:spAutoFit/>
          </a:bodyPr>
          <a:lstStyle/>
          <a:p>
            <a:pPr marL="10952" marR="4381" algn="l">
              <a:lnSpc>
                <a:spcPct val="100400"/>
              </a:lnSpc>
              <a:spcBef>
                <a:spcPts val="69"/>
              </a:spcBef>
            </a:pPr>
            <a:r>
              <a:rPr sz="4000" i="1" spc="-4" dirty="0">
                <a:latin typeface="Bahnschrift Condensed" panose="020B0502040204020203" pitchFamily="34" charset="0"/>
                <a:cs typeface="Arial MT"/>
              </a:rPr>
              <a:t>The </a:t>
            </a:r>
            <a:r>
              <a:rPr sz="4000" i="1" dirty="0">
                <a:latin typeface="Bahnschrift Condensed" panose="020B0502040204020203" pitchFamily="34" charset="0"/>
                <a:cs typeface="Arial MT"/>
              </a:rPr>
              <a:t>more contributors, </a:t>
            </a:r>
            <a:r>
              <a:rPr sz="4000" i="1" spc="-1056" dirty="0">
                <a:latin typeface="Bahnschrift Condensed" panose="020B0502040204020203" pitchFamily="34" charset="0"/>
                <a:cs typeface="Arial MT"/>
              </a:rPr>
              <a:t> </a:t>
            </a:r>
            <a:r>
              <a:rPr sz="4000" i="1" spc="-4" dirty="0">
                <a:latin typeface="Bahnschrift Condensed" panose="020B0502040204020203" pitchFamily="34" charset="0"/>
                <a:cs typeface="Arial MT"/>
              </a:rPr>
              <a:t>the</a:t>
            </a:r>
            <a:r>
              <a:rPr sz="4000" i="1" spc="-13" dirty="0">
                <a:latin typeface="Bahnschrift Condensed" panose="020B0502040204020203" pitchFamily="34" charset="0"/>
                <a:cs typeface="Arial MT"/>
              </a:rPr>
              <a:t> </a:t>
            </a:r>
            <a:r>
              <a:rPr sz="4000" i="1" spc="-4" dirty="0">
                <a:latin typeface="Bahnschrift Condensed" panose="020B0502040204020203" pitchFamily="34" charset="0"/>
                <a:cs typeface="Arial MT"/>
              </a:rPr>
              <a:t>better</a:t>
            </a:r>
            <a:r>
              <a:rPr sz="4000" i="1" spc="-13" dirty="0">
                <a:latin typeface="Bahnschrift Condensed" panose="020B0502040204020203" pitchFamily="34" charset="0"/>
                <a:cs typeface="Arial MT"/>
              </a:rPr>
              <a:t> </a:t>
            </a:r>
            <a:r>
              <a:rPr sz="4000" i="1" spc="-4" dirty="0">
                <a:latin typeface="Bahnschrift Condensed" panose="020B0502040204020203" pitchFamily="34" charset="0"/>
                <a:cs typeface="Arial MT"/>
              </a:rPr>
              <a:t>the</a:t>
            </a:r>
            <a:r>
              <a:rPr sz="4000" i="1" spc="-9" dirty="0">
                <a:latin typeface="Bahnschrift Condensed" panose="020B0502040204020203" pitchFamily="34" charset="0"/>
                <a:cs typeface="Arial MT"/>
              </a:rPr>
              <a:t> </a:t>
            </a:r>
            <a:r>
              <a:rPr sz="4000" i="1" dirty="0">
                <a:latin typeface="Bahnschrift Condensed" panose="020B0502040204020203" pitchFamily="34" charset="0"/>
                <a:cs typeface="Arial MT"/>
              </a:rPr>
              <a:t>accuracy</a:t>
            </a:r>
          </a:p>
        </p:txBody>
      </p:sp>
      <p:pic>
        <p:nvPicPr>
          <p:cNvPr id="7" name="object 7"/>
          <p:cNvPicPr/>
          <p:nvPr/>
        </p:nvPicPr>
        <p:blipFill>
          <a:blip r:embed="rId3" cstate="print"/>
          <a:stretch>
            <a:fillRect/>
          </a:stretch>
        </p:blipFill>
        <p:spPr>
          <a:xfrm>
            <a:off x="10300743" y="3514535"/>
            <a:ext cx="5961455" cy="5540976"/>
          </a:xfrm>
          <a:prstGeom prst="rect">
            <a:avLst/>
          </a:prstGeom>
        </p:spPr>
      </p:pic>
      <p:sp>
        <p:nvSpPr>
          <p:cNvPr id="12" name="object 3">
            <a:extLst>
              <a:ext uri="{FF2B5EF4-FFF2-40B4-BE49-F238E27FC236}">
                <a16:creationId xmlns:a16="http://schemas.microsoft.com/office/drawing/2014/main" id="{6C8693F1-474D-47EC-94A6-0D875786B808}"/>
              </a:ext>
            </a:extLst>
          </p:cNvPr>
          <p:cNvSpPr txBox="1">
            <a:spLocks noGrp="1"/>
          </p:cNvSpPr>
          <p:nvPr>
            <p:ph type="title"/>
          </p:nvPr>
        </p:nvSpPr>
        <p:spPr>
          <a:xfrm>
            <a:off x="493200" y="391855"/>
            <a:ext cx="12323898" cy="749170"/>
          </a:xfrm>
          <a:prstGeom prst="rect">
            <a:avLst/>
          </a:prstGeom>
        </p:spPr>
        <p:txBody>
          <a:bodyPr vert="horz" wrap="square" lIns="0" tIns="10405" rIns="0" bIns="0" rtlCol="0">
            <a:spAutoFit/>
          </a:bodyPr>
          <a:lstStyle/>
          <a:p>
            <a:pPr marL="10952" algn="l">
              <a:spcBef>
                <a:spcPts val="82"/>
              </a:spcBef>
              <a:tabLst>
                <a:tab pos="9375323" algn="l"/>
              </a:tabLst>
            </a:pPr>
            <a:r>
              <a:rPr sz="4800" b="1" spc="-4" dirty="0">
                <a:solidFill>
                  <a:schemeClr val="tx1"/>
                </a:solidFill>
                <a:latin typeface="Bahnschrift" panose="020B0502040204020203" pitchFamily="34" charset="0"/>
              </a:rPr>
              <a:t>OSM</a:t>
            </a:r>
            <a:r>
              <a:rPr sz="4800" b="1" spc="9" dirty="0">
                <a:solidFill>
                  <a:schemeClr val="tx1"/>
                </a:solidFill>
                <a:latin typeface="Bahnschrift" panose="020B0502040204020203" pitchFamily="34" charset="0"/>
              </a:rPr>
              <a:t> </a:t>
            </a:r>
            <a:r>
              <a:rPr sz="4800" b="1" spc="-4" dirty="0">
                <a:solidFill>
                  <a:schemeClr val="tx1"/>
                </a:solidFill>
                <a:latin typeface="Bahnschrift" panose="020B0502040204020203" pitchFamily="34" charset="0"/>
              </a:rPr>
              <a:t>is</a:t>
            </a:r>
            <a:r>
              <a:rPr sz="4800" b="1" spc="9" dirty="0">
                <a:solidFill>
                  <a:schemeClr val="tx1"/>
                </a:solidFill>
                <a:latin typeface="Bahnschrift" panose="020B0502040204020203" pitchFamily="34" charset="0"/>
              </a:rPr>
              <a:t> </a:t>
            </a:r>
            <a:r>
              <a:rPr sz="4800" b="1" spc="-4" dirty="0">
                <a:solidFill>
                  <a:schemeClr val="tx1"/>
                </a:solidFill>
                <a:latin typeface="Bahnschrift" panose="020B0502040204020203" pitchFamily="34" charset="0"/>
              </a:rPr>
              <a:t>relatively</a:t>
            </a:r>
            <a:r>
              <a:rPr sz="4800" b="1" spc="9" dirty="0">
                <a:solidFill>
                  <a:schemeClr val="tx1"/>
                </a:solidFill>
                <a:latin typeface="Bahnschrift" panose="020B0502040204020203" pitchFamily="34" charset="0"/>
              </a:rPr>
              <a:t> </a:t>
            </a:r>
            <a:r>
              <a:rPr lang="en-GB" sz="4800" b="1" spc="-4" dirty="0">
                <a:solidFill>
                  <a:schemeClr val="tx1"/>
                </a:solidFill>
                <a:latin typeface="Bahnschrift" panose="020B0502040204020203" pitchFamily="34" charset="0"/>
              </a:rPr>
              <a:t>accurate</a:t>
            </a:r>
            <a:endParaRPr sz="4800" b="1" dirty="0">
              <a:solidFill>
                <a:schemeClr val="tx1"/>
              </a:solidFill>
              <a:latin typeface="Bahnschrift" panose="020B0502040204020203" pitchFamily="34" charset="0"/>
            </a:endParaRPr>
          </a:p>
        </p:txBody>
      </p:sp>
      <p:sp>
        <p:nvSpPr>
          <p:cNvPr id="13" name="object 4">
            <a:extLst>
              <a:ext uri="{FF2B5EF4-FFF2-40B4-BE49-F238E27FC236}">
                <a16:creationId xmlns:a16="http://schemas.microsoft.com/office/drawing/2014/main" id="{4FBFAD35-F084-4485-B19C-A729D7393267}"/>
              </a:ext>
            </a:extLst>
          </p:cNvPr>
          <p:cNvSpPr txBox="1"/>
          <p:nvPr/>
        </p:nvSpPr>
        <p:spPr>
          <a:xfrm>
            <a:off x="10539086" y="9488396"/>
            <a:ext cx="6784804" cy="244121"/>
          </a:xfrm>
          <a:prstGeom prst="rect">
            <a:avLst/>
          </a:prstGeom>
        </p:spPr>
        <p:txBody>
          <a:bodyPr vert="horz" wrap="square" lIns="0" tIns="9858" rIns="0" bIns="0" rtlCol="0">
            <a:spAutoFit/>
          </a:bodyPr>
          <a:lstStyle/>
          <a:p>
            <a:pPr marL="10952" marR="4381" indent="1445179" algn="r">
              <a:lnSpc>
                <a:spcPct val="121600"/>
              </a:lnSpc>
              <a:spcBef>
                <a:spcPts val="78"/>
              </a:spcBef>
            </a:pPr>
            <a:r>
              <a:rPr lang="en-GB" sz="1400" spc="13" dirty="0" err="1">
                <a:solidFill>
                  <a:schemeClr val="tx1"/>
                </a:solidFill>
                <a:latin typeface="Bahnschrift" panose="020B0502040204020203" pitchFamily="34" charset="0"/>
                <a:cs typeface="Arial MT"/>
              </a:rPr>
              <a:t>Haklay</a:t>
            </a:r>
            <a:r>
              <a:rPr lang="en-GB" sz="1400" spc="13" dirty="0">
                <a:solidFill>
                  <a:schemeClr val="tx1"/>
                </a:solidFill>
                <a:latin typeface="Bahnschrift" panose="020B0502040204020203" pitchFamily="34" charset="0"/>
                <a:cs typeface="Arial MT"/>
              </a:rPr>
              <a:t> et al. (2010)</a:t>
            </a:r>
            <a:endParaRPr sz="1400" dirty="0">
              <a:solidFill>
                <a:schemeClr val="tx1"/>
              </a:solidFill>
              <a:latin typeface="Bahnschrift" panose="020B0502040204020203" pitchFamily="34" charset="0"/>
              <a:cs typeface="Arial M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6163" y="142988"/>
            <a:ext cx="13365335" cy="1324456"/>
          </a:xfrm>
          <a:prstGeom prst="rect">
            <a:avLst/>
          </a:prstGeom>
        </p:spPr>
        <p:txBody>
          <a:bodyPr vert="horz" wrap="square" lIns="0" tIns="10405" rIns="0" bIns="0" rtlCol="0">
            <a:spAutoFit/>
          </a:bodyPr>
          <a:lstStyle/>
          <a:p>
            <a:pPr marL="10952">
              <a:spcBef>
                <a:spcPts val="82"/>
              </a:spcBef>
              <a:tabLst>
                <a:tab pos="5250619" algn="l"/>
              </a:tabLst>
            </a:pPr>
            <a:r>
              <a:rPr sz="4269" spc="-4" dirty="0">
                <a:solidFill>
                  <a:srgbClr val="FFFFFF"/>
                </a:solidFill>
              </a:rPr>
              <a:t>OSM</a:t>
            </a:r>
            <a:r>
              <a:rPr sz="4269" dirty="0">
                <a:solidFill>
                  <a:srgbClr val="FFFFFF"/>
                </a:solidFill>
              </a:rPr>
              <a:t> </a:t>
            </a:r>
            <a:r>
              <a:rPr sz="4269" spc="-4" dirty="0">
                <a:solidFill>
                  <a:srgbClr val="FFFFFF"/>
                </a:solidFill>
              </a:rPr>
              <a:t>often</a:t>
            </a:r>
            <a:r>
              <a:rPr sz="4269" spc="4" dirty="0">
                <a:solidFill>
                  <a:srgbClr val="FFFFFF"/>
                </a:solidFill>
              </a:rPr>
              <a:t> </a:t>
            </a:r>
            <a:r>
              <a:rPr sz="4269" spc="-4" dirty="0">
                <a:solidFill>
                  <a:srgbClr val="FFFFFF"/>
                </a:solidFill>
              </a:rPr>
              <a:t>has</a:t>
            </a:r>
            <a:r>
              <a:rPr sz="4269" dirty="0">
                <a:solidFill>
                  <a:srgbClr val="FFFFFF"/>
                </a:solidFill>
              </a:rPr>
              <a:t> </a:t>
            </a:r>
            <a:r>
              <a:rPr sz="4269" spc="-4" dirty="0">
                <a:solidFill>
                  <a:srgbClr val="FFFFFF"/>
                </a:solidFill>
              </a:rPr>
              <a:t>much	better quality</a:t>
            </a:r>
            <a:r>
              <a:rPr sz="4269" spc="-9" dirty="0">
                <a:solidFill>
                  <a:srgbClr val="FFFFFF"/>
                </a:solidFill>
              </a:rPr>
              <a:t> </a:t>
            </a:r>
            <a:r>
              <a:rPr sz="4269" spc="-4" dirty="0">
                <a:solidFill>
                  <a:srgbClr val="FFFFFF"/>
                </a:solidFill>
              </a:rPr>
              <a:t>than official</a:t>
            </a:r>
            <a:r>
              <a:rPr sz="4269" spc="-9" dirty="0">
                <a:solidFill>
                  <a:srgbClr val="FFFFFF"/>
                </a:solidFill>
              </a:rPr>
              <a:t> </a:t>
            </a:r>
            <a:r>
              <a:rPr sz="4269" spc="-4" dirty="0">
                <a:solidFill>
                  <a:srgbClr val="FFFFFF"/>
                </a:solidFill>
              </a:rPr>
              <a:t>geodata</a:t>
            </a:r>
            <a:endParaRPr sz="4269"/>
          </a:p>
        </p:txBody>
      </p:sp>
      <p:pic>
        <p:nvPicPr>
          <p:cNvPr id="3" name="object 3"/>
          <p:cNvPicPr/>
          <p:nvPr/>
        </p:nvPicPr>
        <p:blipFill>
          <a:blip r:embed="rId2" cstate="print"/>
          <a:stretch>
            <a:fillRect/>
          </a:stretch>
        </p:blipFill>
        <p:spPr>
          <a:xfrm>
            <a:off x="2874447" y="424767"/>
            <a:ext cx="11591367" cy="8695648"/>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0405" rIns="0" bIns="0" rtlCol="0">
            <a:noAutofit/>
          </a:bodyPr>
          <a:lstStyle/>
          <a:p>
            <a:pPr marL="10952">
              <a:spcBef>
                <a:spcPts val="82"/>
              </a:spcBef>
            </a:pPr>
            <a:r>
              <a:rPr sz="4269" spc="-4" dirty="0">
                <a:solidFill>
                  <a:schemeClr val="tx1"/>
                </a:solidFill>
              </a:rPr>
              <a:t>Why</a:t>
            </a:r>
            <a:r>
              <a:rPr sz="4269" spc="-9" dirty="0">
                <a:solidFill>
                  <a:schemeClr val="tx1"/>
                </a:solidFill>
              </a:rPr>
              <a:t> </a:t>
            </a:r>
            <a:r>
              <a:rPr sz="4269" spc="-4" dirty="0">
                <a:solidFill>
                  <a:schemeClr val="tx1"/>
                </a:solidFill>
              </a:rPr>
              <a:t>OSM</a:t>
            </a:r>
            <a:r>
              <a:rPr sz="4269" spc="-9" dirty="0">
                <a:solidFill>
                  <a:schemeClr val="tx1"/>
                </a:solidFill>
              </a:rPr>
              <a:t> </a:t>
            </a:r>
            <a:r>
              <a:rPr sz="4269" spc="-4" dirty="0">
                <a:solidFill>
                  <a:schemeClr val="tx1"/>
                </a:solidFill>
              </a:rPr>
              <a:t>and</a:t>
            </a:r>
            <a:r>
              <a:rPr sz="4269" spc="-9" dirty="0">
                <a:solidFill>
                  <a:schemeClr val="tx1"/>
                </a:solidFill>
              </a:rPr>
              <a:t> </a:t>
            </a:r>
            <a:r>
              <a:rPr sz="4269" spc="-4" dirty="0">
                <a:solidFill>
                  <a:schemeClr val="tx1"/>
                </a:solidFill>
              </a:rPr>
              <a:t>not</a:t>
            </a:r>
            <a:r>
              <a:rPr sz="4269" spc="-9" dirty="0">
                <a:solidFill>
                  <a:schemeClr val="tx1"/>
                </a:solidFill>
              </a:rPr>
              <a:t> </a:t>
            </a:r>
            <a:r>
              <a:rPr sz="4269" spc="-4" dirty="0">
                <a:solidFill>
                  <a:schemeClr val="tx1"/>
                </a:solidFill>
              </a:rPr>
              <a:t>Google</a:t>
            </a:r>
            <a:r>
              <a:rPr sz="4269" spc="-9" dirty="0">
                <a:solidFill>
                  <a:schemeClr val="tx1"/>
                </a:solidFill>
              </a:rPr>
              <a:t> </a:t>
            </a:r>
            <a:r>
              <a:rPr sz="4269" spc="-4" dirty="0">
                <a:solidFill>
                  <a:schemeClr val="tx1"/>
                </a:solidFill>
              </a:rPr>
              <a:t>maps?</a:t>
            </a:r>
            <a:endParaRPr sz="4269" dirty="0">
              <a:solidFill>
                <a:schemeClr val="tx1"/>
              </a:solidFill>
            </a:endParaRPr>
          </a:p>
        </p:txBody>
      </p:sp>
      <p:sp>
        <p:nvSpPr>
          <p:cNvPr id="4" name="object 4"/>
          <p:cNvSpPr txBox="1"/>
          <p:nvPr/>
        </p:nvSpPr>
        <p:spPr>
          <a:xfrm>
            <a:off x="4307662" y="1827111"/>
            <a:ext cx="1256851" cy="667481"/>
          </a:xfrm>
          <a:prstGeom prst="rect">
            <a:avLst/>
          </a:prstGeom>
        </p:spPr>
        <p:txBody>
          <a:bodyPr vert="horz" wrap="square" lIns="0" tIns="10405" rIns="0" bIns="0" rtlCol="0">
            <a:noAutofit/>
          </a:bodyPr>
          <a:lstStyle/>
          <a:p>
            <a:pPr marL="10952">
              <a:spcBef>
                <a:spcPts val="82"/>
              </a:spcBef>
            </a:pPr>
            <a:r>
              <a:rPr sz="4000" i="1" spc="-4" dirty="0">
                <a:latin typeface="Bahnschrift" panose="020B0502040204020203" pitchFamily="34" charset="0"/>
                <a:cs typeface="Arial MT"/>
              </a:rPr>
              <a:t>OSM</a:t>
            </a:r>
            <a:endParaRPr sz="4000" i="1" dirty="0">
              <a:latin typeface="Bahnschrift" panose="020B0502040204020203" pitchFamily="34" charset="0"/>
              <a:cs typeface="Arial MT"/>
            </a:endParaRPr>
          </a:p>
        </p:txBody>
      </p:sp>
      <p:sp>
        <p:nvSpPr>
          <p:cNvPr id="5" name="object 5"/>
          <p:cNvSpPr txBox="1"/>
          <p:nvPr/>
        </p:nvSpPr>
        <p:spPr>
          <a:xfrm>
            <a:off x="10767524" y="1827111"/>
            <a:ext cx="3273835" cy="667481"/>
          </a:xfrm>
          <a:prstGeom prst="rect">
            <a:avLst/>
          </a:prstGeom>
        </p:spPr>
        <p:txBody>
          <a:bodyPr vert="horz" wrap="square" lIns="0" tIns="10405" rIns="0" bIns="0" rtlCol="0">
            <a:noAutofit/>
          </a:bodyPr>
          <a:lstStyle/>
          <a:p>
            <a:pPr marL="10952">
              <a:spcBef>
                <a:spcPts val="82"/>
              </a:spcBef>
              <a:tabLst>
                <a:tab pos="1916684" algn="l"/>
              </a:tabLst>
            </a:pPr>
            <a:r>
              <a:rPr sz="4000" i="1" spc="9" dirty="0">
                <a:latin typeface="Bahnschrift" panose="020B0502040204020203" pitchFamily="34" charset="0"/>
                <a:cs typeface="Arial MT"/>
              </a:rPr>
              <a:t>Google	</a:t>
            </a:r>
            <a:r>
              <a:rPr sz="4000" i="1" spc="34" dirty="0">
                <a:latin typeface="Bahnschrift" panose="020B0502040204020203" pitchFamily="34" charset="0"/>
                <a:cs typeface="Arial MT"/>
              </a:rPr>
              <a:t>maps</a:t>
            </a:r>
            <a:endParaRPr sz="4000" i="1" dirty="0">
              <a:latin typeface="Bahnschrift" panose="020B0502040204020203" pitchFamily="34" charset="0"/>
              <a:cs typeface="Arial MT"/>
            </a:endParaRPr>
          </a:p>
        </p:txBody>
      </p:sp>
      <p:sp>
        <p:nvSpPr>
          <p:cNvPr id="6" name="object 6"/>
          <p:cNvSpPr txBox="1"/>
          <p:nvPr/>
        </p:nvSpPr>
        <p:spPr>
          <a:xfrm>
            <a:off x="316940" y="2907800"/>
            <a:ext cx="8280000" cy="972000"/>
          </a:xfrm>
          <a:prstGeom prst="rect">
            <a:avLst/>
          </a:prstGeom>
          <a:solidFill>
            <a:schemeClr val="bg2"/>
          </a:solidFill>
        </p:spPr>
        <p:txBody>
          <a:bodyPr vert="horz" wrap="square" lIns="0" tIns="12048" rIns="0" bIns="0" rtlCol="0">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R="4381" algn="l">
              <a:lnSpc>
                <a:spcPts val="3562"/>
              </a:lnSpc>
              <a:spcBef>
                <a:spcPts val="95"/>
              </a:spcBef>
              <a:defRPr sz="2975" spc="-52">
                <a:solidFill>
                  <a:srgbClr val="1DB100"/>
                </a:solidFill>
                <a:latin typeface="Bahnschrift" panose="020B0502040204020203" pitchFamily="34" charset="0"/>
                <a:cs typeface="Arial MT"/>
              </a:defRPr>
            </a:lvl1pPr>
          </a:lstStyle>
          <a:p>
            <a:r>
              <a:rPr dirty="0"/>
              <a:t>Free,</a:t>
            </a:r>
            <a:r>
              <a:rPr lang="en-GB" dirty="0"/>
              <a:t> </a:t>
            </a:r>
            <a:r>
              <a:rPr dirty="0"/>
              <a:t>also for commercial applications</a:t>
            </a:r>
          </a:p>
        </p:txBody>
      </p:sp>
      <p:sp>
        <p:nvSpPr>
          <p:cNvPr id="7" name="object 7"/>
          <p:cNvSpPr txBox="1"/>
          <p:nvPr/>
        </p:nvSpPr>
        <p:spPr>
          <a:xfrm>
            <a:off x="8779074" y="2907800"/>
            <a:ext cx="7261804" cy="898690"/>
          </a:xfrm>
          <a:prstGeom prst="rect">
            <a:avLst/>
          </a:prstGeom>
        </p:spPr>
        <p:txBody>
          <a:bodyPr vert="horz" wrap="square" lIns="0" tIns="12048" rIns="0" bIns="0" rtlCol="0">
            <a:noAutofit/>
          </a:bodyPr>
          <a:lstStyle/>
          <a:p>
            <a:pPr marR="4381">
              <a:lnSpc>
                <a:spcPts val="3562"/>
              </a:lnSpc>
              <a:spcBef>
                <a:spcPts val="95"/>
              </a:spcBef>
            </a:pPr>
            <a:endParaRPr sz="2975" dirty="0">
              <a:latin typeface="Bahnschrift" panose="020B0502040204020203" pitchFamily="34" charset="0"/>
              <a:cs typeface="Arial MT"/>
            </a:endParaRPr>
          </a:p>
        </p:txBody>
      </p:sp>
      <p:sp>
        <p:nvSpPr>
          <p:cNvPr id="8" name="object 8"/>
          <p:cNvSpPr txBox="1"/>
          <p:nvPr/>
        </p:nvSpPr>
        <p:spPr>
          <a:xfrm>
            <a:off x="316940" y="4129804"/>
            <a:ext cx="8280000" cy="972000"/>
          </a:xfrm>
          <a:prstGeom prst="rect">
            <a:avLst/>
          </a:prstGeom>
          <a:noFill/>
          <a:ln>
            <a:solidFill>
              <a:schemeClr val="bg1"/>
            </a:solidFill>
          </a:ln>
        </p:spPr>
        <p:txBody>
          <a:bodyPr vert="horz" wrap="square" lIns="0" tIns="12048" rIns="0" bIns="0" rtlCol="0">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R="4381" algn="l">
              <a:lnSpc>
                <a:spcPts val="3562"/>
              </a:lnSpc>
              <a:spcBef>
                <a:spcPts val="95"/>
              </a:spcBef>
              <a:defRPr sz="2975" spc="-52">
                <a:solidFill>
                  <a:srgbClr val="1DB100"/>
                </a:solidFill>
                <a:latin typeface="Bahnschrift" panose="020B0502040204020203" pitchFamily="34" charset="0"/>
                <a:cs typeface="Arial MT"/>
              </a:defRPr>
            </a:lvl1pPr>
          </a:lstStyle>
          <a:p>
            <a:r>
              <a:rPr dirty="0"/>
              <a:t>Ecosystem of open tools, </a:t>
            </a:r>
            <a:r>
              <a:rPr lang="en-GB" dirty="0"/>
              <a:t>research</a:t>
            </a:r>
            <a:endParaRPr dirty="0"/>
          </a:p>
        </p:txBody>
      </p:sp>
      <p:sp>
        <p:nvSpPr>
          <p:cNvPr id="9" name="object 9"/>
          <p:cNvSpPr txBox="1"/>
          <p:nvPr/>
        </p:nvSpPr>
        <p:spPr>
          <a:xfrm>
            <a:off x="316940" y="5351808"/>
            <a:ext cx="8280000" cy="972000"/>
          </a:xfrm>
          <a:prstGeom prst="rect">
            <a:avLst/>
          </a:prstGeom>
          <a:solidFill>
            <a:schemeClr val="bg2"/>
          </a:solidFill>
        </p:spPr>
        <p:txBody>
          <a:bodyPr vert="horz" wrap="square" lIns="0" tIns="12048" rIns="0" bIns="0" rtlCol="0">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R="4381" algn="l">
              <a:lnSpc>
                <a:spcPts val="3562"/>
              </a:lnSpc>
              <a:spcBef>
                <a:spcPts val="95"/>
              </a:spcBef>
              <a:defRPr sz="2975" spc="-52">
                <a:solidFill>
                  <a:srgbClr val="1DB100"/>
                </a:solidFill>
                <a:latin typeface="Bahnschrift" panose="020B0502040204020203" pitchFamily="34" charset="0"/>
                <a:cs typeface="Arial MT"/>
              </a:defRPr>
            </a:lvl1pPr>
          </a:lstStyle>
          <a:p>
            <a:r>
              <a:rPr dirty="0">
                <a:solidFill>
                  <a:schemeClr val="accent5"/>
                </a:solidFill>
              </a:rPr>
              <a:t>Less polished rendering and UX</a:t>
            </a:r>
            <a:r>
              <a:rPr dirty="0"/>
              <a:t>	</a:t>
            </a:r>
          </a:p>
        </p:txBody>
      </p:sp>
      <p:sp>
        <p:nvSpPr>
          <p:cNvPr id="10" name="object 10"/>
          <p:cNvSpPr txBox="1"/>
          <p:nvPr/>
        </p:nvSpPr>
        <p:spPr>
          <a:xfrm>
            <a:off x="316940" y="6573812"/>
            <a:ext cx="8280000" cy="972000"/>
          </a:xfrm>
          <a:prstGeom prst="rect">
            <a:avLst/>
          </a:prstGeom>
          <a:noFill/>
          <a:ln>
            <a:solidFill>
              <a:schemeClr val="bg1"/>
            </a:solidFill>
          </a:ln>
        </p:spPr>
        <p:txBody>
          <a:bodyPr vert="horz" wrap="square" lIns="0" tIns="12048" rIns="0" bIns="0" rtlCol="0">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R="4381" algn="l">
              <a:lnSpc>
                <a:spcPts val="3562"/>
              </a:lnSpc>
              <a:spcBef>
                <a:spcPts val="95"/>
              </a:spcBef>
              <a:defRPr sz="2975" spc="-52">
                <a:solidFill>
                  <a:srgbClr val="1DB100"/>
                </a:solidFill>
                <a:latin typeface="Bahnschrift" panose="020B0502040204020203" pitchFamily="34" charset="0"/>
                <a:cs typeface="Arial MT"/>
              </a:defRPr>
            </a:lvl1pPr>
          </a:lstStyle>
          <a:p>
            <a:r>
              <a:rPr dirty="0"/>
              <a:t>Underlies most map-based</a:t>
            </a:r>
            <a:r>
              <a:rPr lang="en-GB" dirty="0"/>
              <a:t> </a:t>
            </a:r>
            <a:r>
              <a:rPr dirty="0"/>
              <a:t>software	</a:t>
            </a:r>
          </a:p>
        </p:txBody>
      </p:sp>
      <p:sp>
        <p:nvSpPr>
          <p:cNvPr id="11" name="object 11"/>
          <p:cNvSpPr txBox="1"/>
          <p:nvPr/>
        </p:nvSpPr>
        <p:spPr>
          <a:xfrm>
            <a:off x="316940" y="7795816"/>
            <a:ext cx="8280000" cy="972000"/>
          </a:xfrm>
          <a:prstGeom prst="rect">
            <a:avLst/>
          </a:prstGeom>
          <a:solidFill>
            <a:schemeClr val="bg2"/>
          </a:solidFill>
        </p:spPr>
        <p:txBody>
          <a:bodyPr vert="horz" wrap="square" lIns="0" tIns="12048" rIns="0" bIns="0" rtlCol="0">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R="4381" algn="l">
              <a:lnSpc>
                <a:spcPts val="3562"/>
              </a:lnSpc>
              <a:spcBef>
                <a:spcPts val="95"/>
              </a:spcBef>
              <a:defRPr sz="2975" spc="-52">
                <a:solidFill>
                  <a:srgbClr val="1DB100"/>
                </a:solidFill>
                <a:latin typeface="Bahnschrift" panose="020B0502040204020203" pitchFamily="34" charset="0"/>
                <a:cs typeface="Arial MT"/>
              </a:defRPr>
            </a:lvl1pPr>
          </a:lstStyle>
          <a:p>
            <a:r>
              <a:rPr dirty="0"/>
              <a:t>Maps cycle paths, footpaths,</a:t>
            </a:r>
            <a:r>
              <a:rPr lang="en-GB" dirty="0"/>
              <a:t> etc.</a:t>
            </a:r>
            <a:r>
              <a:rPr dirty="0"/>
              <a:t>	</a:t>
            </a:r>
          </a:p>
        </p:txBody>
      </p:sp>
      <p:sp>
        <p:nvSpPr>
          <p:cNvPr id="12" name="object 12"/>
          <p:cNvSpPr txBox="1"/>
          <p:nvPr/>
        </p:nvSpPr>
        <p:spPr>
          <a:xfrm>
            <a:off x="9265078" y="9464420"/>
            <a:ext cx="8075185" cy="260827"/>
          </a:xfrm>
          <a:prstGeom prst="rect">
            <a:avLst/>
          </a:prstGeom>
        </p:spPr>
        <p:txBody>
          <a:bodyPr vert="horz" wrap="square" lIns="0" tIns="14786" rIns="0" bIns="0" rtlCol="0">
            <a:noAutofit/>
          </a:bodyPr>
          <a:lstStyle/>
          <a:p>
            <a:pPr marL="10952" algn="r">
              <a:spcBef>
                <a:spcPts val="116"/>
              </a:spcBef>
            </a:pPr>
            <a:r>
              <a:rPr sz="1400" spc="13" dirty="0">
                <a:solidFill>
                  <a:schemeClr val="tx1"/>
                </a:solidFill>
                <a:latin typeface="Bahnschrift Condensed" panose="020B0502040204020203" pitchFamily="34" charset="0"/>
                <a:cs typeface="Arial MT"/>
              </a:rPr>
              <a:t>https://studiosoftware.com/blog/google-maps-vs-openstreetmap/</a:t>
            </a:r>
            <a:endParaRPr sz="1400" dirty="0">
              <a:solidFill>
                <a:schemeClr val="tx1"/>
              </a:solidFill>
              <a:latin typeface="Bahnschrift Condensed" panose="020B0502040204020203" pitchFamily="34" charset="0"/>
              <a:cs typeface="Arial MT"/>
            </a:endParaRPr>
          </a:p>
        </p:txBody>
      </p:sp>
      <p:sp>
        <p:nvSpPr>
          <p:cNvPr id="15" name="object 7">
            <a:extLst>
              <a:ext uri="{FF2B5EF4-FFF2-40B4-BE49-F238E27FC236}">
                <a16:creationId xmlns:a16="http://schemas.microsoft.com/office/drawing/2014/main" id="{A5C5D4CA-C6C9-4134-BC36-782A48B3801B}"/>
              </a:ext>
            </a:extLst>
          </p:cNvPr>
          <p:cNvSpPr txBox="1"/>
          <p:nvPr/>
        </p:nvSpPr>
        <p:spPr>
          <a:xfrm>
            <a:off x="8670925" y="4144344"/>
            <a:ext cx="8280000" cy="972000"/>
          </a:xfrm>
          <a:prstGeom prst="rect">
            <a:avLst/>
          </a:prstGeom>
          <a:noFill/>
          <a:ln>
            <a:solidFill>
              <a:schemeClr val="bg1"/>
            </a:solidFill>
          </a:ln>
        </p:spPr>
        <p:txBody>
          <a:bodyPr vert="horz" wrap="square" lIns="0" tIns="12048" rIns="0" bIns="0" rtlCol="0">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R="4381" algn="l">
              <a:lnSpc>
                <a:spcPts val="3562"/>
              </a:lnSpc>
              <a:spcBef>
                <a:spcPts val="95"/>
              </a:spcBef>
              <a:defRPr sz="2975" spc="-52">
                <a:solidFill>
                  <a:srgbClr val="1DB100"/>
                </a:solidFill>
                <a:latin typeface="Bahnschrift" panose="020B0502040204020203" pitchFamily="34" charset="0"/>
              </a:defRPr>
            </a:lvl1pPr>
          </a:lstStyle>
          <a:p>
            <a:r>
              <a:rPr lang="en-GB" dirty="0">
                <a:solidFill>
                  <a:schemeClr val="accent5"/>
                </a:solidFill>
              </a:rPr>
              <a:t>Proprietary</a:t>
            </a:r>
            <a:endParaRPr dirty="0">
              <a:solidFill>
                <a:schemeClr val="accent5"/>
              </a:solidFill>
            </a:endParaRPr>
          </a:p>
        </p:txBody>
      </p:sp>
      <p:sp>
        <p:nvSpPr>
          <p:cNvPr id="16" name="Rectangle 15">
            <a:extLst>
              <a:ext uri="{FF2B5EF4-FFF2-40B4-BE49-F238E27FC236}">
                <a16:creationId xmlns:a16="http://schemas.microsoft.com/office/drawing/2014/main" id="{2D13529F-E07F-46C1-A10E-3797E5DDD3BC}"/>
              </a:ext>
            </a:extLst>
          </p:cNvPr>
          <p:cNvSpPr/>
          <p:nvPr/>
        </p:nvSpPr>
        <p:spPr>
          <a:xfrm>
            <a:off x="8670925" y="5363293"/>
            <a:ext cx="8280000" cy="972000"/>
          </a:xfrm>
          <a:prstGeom prst="rect">
            <a:avLst/>
          </a:prstGeom>
          <a:solidFill>
            <a:schemeClr val="bg2"/>
          </a:solidFill>
        </p:spPr>
        <p:txBody>
          <a:bodyPr vert="horz" wrap="square" lIns="0" tIns="12048" rIns="0" bIns="0" rtlCol="0">
            <a:noAutofit/>
          </a:bodyPr>
          <a:lstStyle/>
          <a:p>
            <a:pPr marR="4381" algn="l">
              <a:lnSpc>
                <a:spcPts val="3562"/>
              </a:lnSpc>
              <a:spcBef>
                <a:spcPts val="95"/>
              </a:spcBef>
            </a:pPr>
            <a:r>
              <a:rPr lang="en-GB" sz="2975" spc="-52" dirty="0">
                <a:solidFill>
                  <a:srgbClr val="1DB100"/>
                </a:solidFill>
                <a:latin typeface="Bahnschrift" panose="020B0502040204020203" pitchFamily="34" charset="0"/>
              </a:rPr>
              <a:t>More polished rendering and UX</a:t>
            </a:r>
          </a:p>
        </p:txBody>
      </p:sp>
      <p:sp>
        <p:nvSpPr>
          <p:cNvPr id="17" name="Rectangle 16">
            <a:extLst>
              <a:ext uri="{FF2B5EF4-FFF2-40B4-BE49-F238E27FC236}">
                <a16:creationId xmlns:a16="http://schemas.microsoft.com/office/drawing/2014/main" id="{542A9DEB-094E-44CA-BB6A-3C46F084ADE7}"/>
              </a:ext>
            </a:extLst>
          </p:cNvPr>
          <p:cNvSpPr/>
          <p:nvPr/>
        </p:nvSpPr>
        <p:spPr>
          <a:xfrm>
            <a:off x="8670925" y="6582241"/>
            <a:ext cx="8280000" cy="960122"/>
          </a:xfrm>
          <a:prstGeom prst="rect">
            <a:avLst/>
          </a:prstGeom>
        </p:spPr>
        <p:txBody>
          <a:bodyPr wrap="square">
            <a:noAutofit/>
          </a:bodyPr>
          <a:lstStyle/>
          <a:p>
            <a:pPr algn="l"/>
            <a:r>
              <a:rPr lang="en-GB" sz="2975" spc="-52" dirty="0">
                <a:solidFill>
                  <a:schemeClr val="accent5"/>
                </a:solidFill>
                <a:latin typeface="Bahnschrift" panose="020B0502040204020203" pitchFamily="34" charset="0"/>
              </a:rPr>
              <a:t>Integration with Google products</a:t>
            </a:r>
          </a:p>
        </p:txBody>
      </p:sp>
      <p:sp>
        <p:nvSpPr>
          <p:cNvPr id="18" name="Rectangle 17">
            <a:extLst>
              <a:ext uri="{FF2B5EF4-FFF2-40B4-BE49-F238E27FC236}">
                <a16:creationId xmlns:a16="http://schemas.microsoft.com/office/drawing/2014/main" id="{D9E02F85-FCD8-464C-B109-801BA6303F37}"/>
              </a:ext>
            </a:extLst>
          </p:cNvPr>
          <p:cNvSpPr/>
          <p:nvPr/>
        </p:nvSpPr>
        <p:spPr>
          <a:xfrm>
            <a:off x="8670925" y="7801189"/>
            <a:ext cx="8280000" cy="972000"/>
          </a:xfrm>
          <a:prstGeom prst="rect">
            <a:avLst/>
          </a:prstGeom>
          <a:solidFill>
            <a:schemeClr val="bg2"/>
          </a:solidFill>
        </p:spPr>
        <p:txBody>
          <a:bodyPr vert="horz" wrap="square" lIns="0" tIns="12048" rIns="0" bIns="0" rtlCol="0">
            <a:noAutofit/>
          </a:bodyPr>
          <a:lstStyle/>
          <a:p>
            <a:pPr marR="4381" algn="l">
              <a:lnSpc>
                <a:spcPts val="3562"/>
              </a:lnSpc>
              <a:spcBef>
                <a:spcPts val="95"/>
              </a:spcBef>
            </a:pPr>
            <a:r>
              <a:rPr lang="en-GB" sz="2975" spc="-52" dirty="0">
                <a:solidFill>
                  <a:schemeClr val="accent5"/>
                </a:solidFill>
                <a:latin typeface="Bahnschrift" panose="020B0502040204020203" pitchFamily="34" charset="0"/>
              </a:rPr>
              <a:t>Car-centric, less complete</a:t>
            </a:r>
          </a:p>
        </p:txBody>
      </p:sp>
      <p:sp>
        <p:nvSpPr>
          <p:cNvPr id="19" name="Rectangle 18">
            <a:extLst>
              <a:ext uri="{FF2B5EF4-FFF2-40B4-BE49-F238E27FC236}">
                <a16:creationId xmlns:a16="http://schemas.microsoft.com/office/drawing/2014/main" id="{043DDE8E-A8AC-42A2-9787-E3AAE9C576DB}"/>
              </a:ext>
            </a:extLst>
          </p:cNvPr>
          <p:cNvSpPr/>
          <p:nvPr/>
        </p:nvSpPr>
        <p:spPr>
          <a:xfrm>
            <a:off x="8670925" y="2925395"/>
            <a:ext cx="8280000" cy="972000"/>
          </a:xfrm>
          <a:prstGeom prst="rect">
            <a:avLst/>
          </a:prstGeom>
          <a:solidFill>
            <a:schemeClr val="bg2"/>
          </a:solidFill>
        </p:spPr>
        <p:txBody>
          <a:bodyPr vert="horz" wrap="square" lIns="0" tIns="12048" rIns="0" bIns="0" rtlCol="0">
            <a:noAutofit/>
          </a:bodyPr>
          <a:lstStyle/>
          <a:p>
            <a:pPr marR="4381" algn="l">
              <a:lnSpc>
                <a:spcPts val="3562"/>
              </a:lnSpc>
              <a:spcBef>
                <a:spcPts val="95"/>
              </a:spcBef>
            </a:pPr>
            <a:r>
              <a:rPr lang="en-GB" sz="2975" spc="-52" dirty="0">
                <a:solidFill>
                  <a:schemeClr val="accent5"/>
                </a:solidFill>
                <a:latin typeface="Bahnschrift" panose="020B0502040204020203" pitchFamily="34" charset="0"/>
              </a:rPr>
              <a:t>Not free, licensing and fees at whim of management</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0131" y="1699236"/>
            <a:ext cx="16740000" cy="6355128"/>
          </a:xfrm>
          <a:prstGeom prst="rect">
            <a:avLst/>
          </a:prstGeom>
        </p:spPr>
        <p:txBody>
          <a:bodyPr vert="horz" wrap="square" lIns="0" tIns="14786" rIns="0" bIns="0" rtlCol="0">
            <a:spAutoFit/>
          </a:bodyPr>
          <a:lstStyle/>
          <a:p>
            <a:pPr marL="10952">
              <a:spcBef>
                <a:spcPts val="116"/>
              </a:spcBef>
            </a:pPr>
            <a:r>
              <a:rPr lang="en-GB" spc="17" dirty="0"/>
              <a:t>OpenStreetMap</a:t>
            </a:r>
            <a:br>
              <a:rPr lang="en-GB" spc="-4" dirty="0"/>
            </a:br>
            <a:r>
              <a:rPr lang="en-GB" sz="6800" i="1" spc="9" dirty="0"/>
              <a:t>Accessing &amp; Handling OSM Data</a:t>
            </a:r>
            <a:br>
              <a:rPr lang="en-GB" sz="6800" i="1" spc="9" dirty="0"/>
            </a:br>
            <a:br>
              <a:rPr lang="en-GB" sz="6800" i="1" spc="9" dirty="0"/>
            </a:br>
            <a:br>
              <a:rPr lang="en-GB" sz="6800" i="1" spc="9" dirty="0"/>
            </a:br>
            <a:br>
              <a:rPr lang="en-GB" sz="6800" i="1" spc="9" dirty="0"/>
            </a:br>
            <a:r>
              <a:rPr lang="en-GB" sz="3000" i="1" spc="9" dirty="0"/>
              <a:t>Readapted from Michael Szell’s slides </a:t>
            </a:r>
            <a:br>
              <a:rPr lang="en-GB" sz="3000" i="1" spc="9" dirty="0"/>
            </a:br>
            <a:r>
              <a:rPr lang="en-GB" sz="3000" i="1" spc="9" dirty="0"/>
              <a:t>see https://github.com/mszell/geospatialdatascience/tree/main/unit08_openstreetmap/materials</a:t>
            </a:r>
            <a:endParaRPr sz="3000" i="1" spc="9" dirty="0"/>
          </a:p>
        </p:txBody>
      </p:sp>
    </p:spTree>
    <p:extLst>
      <p:ext uri="{BB962C8B-B14F-4D97-AF65-F5344CB8AC3E}">
        <p14:creationId xmlns:p14="http://schemas.microsoft.com/office/powerpoint/2010/main" val="3949422754"/>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02230" y="2440289"/>
            <a:ext cx="13520319" cy="626613"/>
          </a:xfrm>
          <a:prstGeom prst="rect">
            <a:avLst/>
          </a:prstGeom>
        </p:spPr>
        <p:txBody>
          <a:bodyPr vert="horz" wrap="square" lIns="0" tIns="10953" rIns="0" bIns="0" rtlCol="0">
            <a:spAutoFit/>
          </a:bodyPr>
          <a:lstStyle/>
          <a:p>
            <a:pPr marL="22452" algn="l">
              <a:spcBef>
                <a:spcPts val="2540"/>
              </a:spcBef>
            </a:pPr>
            <a:r>
              <a:rPr sz="4000" dirty="0">
                <a:latin typeface="Bahnschrift" panose="020B0502040204020203" pitchFamily="34" charset="0"/>
                <a:cs typeface="Arial MT"/>
              </a:rPr>
              <a:t>3</a:t>
            </a:r>
            <a:r>
              <a:rPr sz="4000" spc="-22" dirty="0">
                <a:latin typeface="Bahnschrift" panose="020B0502040204020203" pitchFamily="34" charset="0"/>
                <a:cs typeface="Arial MT"/>
              </a:rPr>
              <a:t> </a:t>
            </a:r>
            <a:r>
              <a:rPr sz="4000" dirty="0">
                <a:latin typeface="Bahnschrift" panose="020B0502040204020203" pitchFamily="34" charset="0"/>
                <a:cs typeface="Arial MT"/>
              </a:rPr>
              <a:t>elements</a:t>
            </a:r>
            <a:r>
              <a:rPr sz="4000" spc="-17" dirty="0">
                <a:latin typeface="Bahnschrift" panose="020B0502040204020203" pitchFamily="34" charset="0"/>
                <a:cs typeface="Arial MT"/>
              </a:rPr>
              <a:t> </a:t>
            </a:r>
            <a:r>
              <a:rPr sz="4000" dirty="0">
                <a:latin typeface="Bahnschrift" panose="020B0502040204020203" pitchFamily="34" charset="0"/>
                <a:cs typeface="Arial MT"/>
              </a:rPr>
              <a:t>/</a:t>
            </a:r>
            <a:r>
              <a:rPr sz="4000" spc="-17" dirty="0">
                <a:latin typeface="Bahnschrift" panose="020B0502040204020203" pitchFamily="34" charset="0"/>
                <a:cs typeface="Arial MT"/>
              </a:rPr>
              <a:t> </a:t>
            </a:r>
            <a:r>
              <a:rPr sz="4000" dirty="0">
                <a:latin typeface="Bahnschrift" panose="020B0502040204020203" pitchFamily="34" charset="0"/>
                <a:cs typeface="Arial MT"/>
              </a:rPr>
              <a:t>primitives:</a:t>
            </a:r>
          </a:p>
        </p:txBody>
      </p:sp>
      <p:sp>
        <p:nvSpPr>
          <p:cNvPr id="4" name="object 4"/>
          <p:cNvSpPr txBox="1"/>
          <p:nvPr/>
        </p:nvSpPr>
        <p:spPr>
          <a:xfrm>
            <a:off x="11612883" y="9499996"/>
            <a:ext cx="5724011" cy="230374"/>
          </a:xfrm>
          <a:prstGeom prst="rect">
            <a:avLst/>
          </a:prstGeom>
        </p:spPr>
        <p:txBody>
          <a:bodyPr vert="horz" wrap="square" lIns="0" tIns="14786" rIns="0" bIns="0" rtlCol="0">
            <a:spAutoFit/>
          </a:bodyPr>
          <a:lstStyle/>
          <a:p>
            <a:pPr marL="10952" algn="r">
              <a:spcBef>
                <a:spcPts val="116"/>
              </a:spcBef>
            </a:pPr>
            <a:r>
              <a:rPr sz="1400" spc="13" dirty="0">
                <a:solidFill>
                  <a:schemeClr val="tx1"/>
                </a:solidFill>
                <a:latin typeface="Bahnschrift" panose="020B0502040204020203" pitchFamily="34" charset="0"/>
                <a:cs typeface="Arial MT"/>
              </a:rPr>
              <a:t>https://wiki.openstreetmap.org/wiki/Elements</a:t>
            </a:r>
            <a:endParaRPr sz="1400" dirty="0">
              <a:solidFill>
                <a:schemeClr val="tx1"/>
              </a:solidFill>
              <a:latin typeface="Bahnschrift" panose="020B0502040204020203" pitchFamily="34" charset="0"/>
              <a:cs typeface="Arial MT"/>
            </a:endParaRPr>
          </a:p>
        </p:txBody>
      </p:sp>
      <p:pic>
        <p:nvPicPr>
          <p:cNvPr id="11" name="object 11"/>
          <p:cNvPicPr/>
          <p:nvPr/>
        </p:nvPicPr>
        <p:blipFill>
          <a:blip r:embed="rId3" cstate="print"/>
          <a:stretch>
            <a:fillRect/>
          </a:stretch>
        </p:blipFill>
        <p:spPr>
          <a:xfrm>
            <a:off x="2807530" y="6010094"/>
            <a:ext cx="720000" cy="720000"/>
          </a:xfrm>
          <a:prstGeom prst="rect">
            <a:avLst/>
          </a:prstGeom>
        </p:spPr>
      </p:pic>
      <p:grpSp>
        <p:nvGrpSpPr>
          <p:cNvPr id="21" name="Group 20">
            <a:extLst>
              <a:ext uri="{FF2B5EF4-FFF2-40B4-BE49-F238E27FC236}">
                <a16:creationId xmlns:a16="http://schemas.microsoft.com/office/drawing/2014/main" id="{816BCBFE-872C-4BC4-AA26-A3133E5D186C}"/>
              </a:ext>
            </a:extLst>
          </p:cNvPr>
          <p:cNvGrpSpPr/>
          <p:nvPr/>
        </p:nvGrpSpPr>
        <p:grpSpPr>
          <a:xfrm>
            <a:off x="2763366" y="7646865"/>
            <a:ext cx="14112354" cy="722437"/>
            <a:chOff x="2763366" y="7398892"/>
            <a:chExt cx="14112354" cy="722437"/>
          </a:xfrm>
        </p:grpSpPr>
        <p:sp>
          <p:nvSpPr>
            <p:cNvPr id="12" name="object 12"/>
            <p:cNvSpPr txBox="1"/>
            <p:nvPr/>
          </p:nvSpPr>
          <p:spPr>
            <a:xfrm>
              <a:off x="3765973" y="7459275"/>
              <a:ext cx="808328" cy="601671"/>
            </a:xfrm>
            <a:prstGeom prst="rect">
              <a:avLst/>
            </a:prstGeom>
          </p:spPr>
          <p:txBody>
            <a:bodyPr vert="horz" wrap="square" lIns="0" tIns="10953" rIns="0" bIns="0" rtlCol="0">
              <a:spAutoFit/>
            </a:bodyPr>
            <a:lstStyle/>
            <a:p>
              <a:pPr marL="10952">
                <a:spcBef>
                  <a:spcPts val="86"/>
                </a:spcBef>
              </a:pPr>
              <a:r>
                <a:rPr sz="3838" spc="-427" dirty="0">
                  <a:latin typeface="Arial MT"/>
                  <a:cs typeface="Arial MT"/>
                </a:rPr>
                <a:t>T</a:t>
              </a:r>
              <a:r>
                <a:rPr sz="3838" dirty="0">
                  <a:latin typeface="Arial MT"/>
                  <a:cs typeface="Arial MT"/>
                </a:rPr>
                <a:t>ag</a:t>
              </a:r>
            </a:p>
          </p:txBody>
        </p:sp>
        <p:pic>
          <p:nvPicPr>
            <p:cNvPr id="13" name="object 13"/>
            <p:cNvPicPr/>
            <p:nvPr/>
          </p:nvPicPr>
          <p:blipFill>
            <a:blip r:embed="rId4" cstate="print"/>
            <a:stretch>
              <a:fillRect/>
            </a:stretch>
          </p:blipFill>
          <p:spPr>
            <a:xfrm>
              <a:off x="2763366" y="7398892"/>
              <a:ext cx="722437" cy="722437"/>
            </a:xfrm>
            <a:prstGeom prst="rect">
              <a:avLst/>
            </a:prstGeom>
          </p:spPr>
        </p:pic>
        <p:sp>
          <p:nvSpPr>
            <p:cNvPr id="14" name="object 14"/>
            <p:cNvSpPr txBox="1"/>
            <p:nvPr/>
          </p:nvSpPr>
          <p:spPr>
            <a:xfrm>
              <a:off x="6499494" y="7446804"/>
              <a:ext cx="10376226" cy="626613"/>
            </a:xfrm>
            <a:prstGeom prst="rect">
              <a:avLst/>
            </a:prstGeom>
          </p:spPr>
          <p:txBody>
            <a:bodyPr vert="horz" wrap="square" lIns="0" tIns="10953" rIns="0" bIns="0" rtlCol="0">
              <a:spAutoFit/>
            </a:bodyPr>
            <a:lstStyle/>
            <a:p>
              <a:pPr marL="10952" algn="l">
                <a:spcBef>
                  <a:spcPts val="86"/>
                </a:spcBef>
              </a:pPr>
              <a:r>
                <a:rPr sz="3838" dirty="0">
                  <a:latin typeface="Arial MT"/>
                  <a:cs typeface="Arial MT"/>
                </a:rPr>
                <a:t>key=value,</a:t>
              </a:r>
              <a:r>
                <a:rPr sz="3838" spc="-4" dirty="0">
                  <a:latin typeface="Arial MT"/>
                  <a:cs typeface="Arial MT"/>
                </a:rPr>
                <a:t> </a:t>
              </a:r>
              <a:r>
                <a:rPr sz="4000" i="1" dirty="0">
                  <a:latin typeface="Bahnschrift" panose="020B0502040204020203" pitchFamily="34" charset="0"/>
                  <a:cs typeface="Arial MT"/>
                </a:rPr>
                <a:t>describing an </a:t>
              </a:r>
              <a:r>
                <a:rPr sz="4000" i="1" spc="-4" dirty="0">
                  <a:latin typeface="Bahnschrift" panose="020B0502040204020203" pitchFamily="34" charset="0"/>
                  <a:cs typeface="Arial MT"/>
                </a:rPr>
                <a:t>element's</a:t>
              </a:r>
              <a:r>
                <a:rPr sz="4000" i="1" dirty="0">
                  <a:latin typeface="Bahnschrift" panose="020B0502040204020203" pitchFamily="34" charset="0"/>
                  <a:cs typeface="Arial MT"/>
                </a:rPr>
                <a:t> </a:t>
              </a:r>
              <a:r>
                <a:rPr sz="4000" i="1" spc="-4" dirty="0">
                  <a:latin typeface="Bahnschrift" panose="020B0502040204020203" pitchFamily="34" charset="0"/>
                  <a:cs typeface="Arial MT"/>
                </a:rPr>
                <a:t>feature</a:t>
              </a:r>
              <a:endParaRPr sz="4000" i="1" dirty="0">
                <a:latin typeface="Bahnschrift" panose="020B0502040204020203" pitchFamily="34" charset="0"/>
                <a:cs typeface="Arial MT"/>
              </a:endParaRPr>
            </a:p>
          </p:txBody>
        </p:sp>
      </p:grpSp>
      <p:grpSp>
        <p:nvGrpSpPr>
          <p:cNvPr id="23" name="Group 22">
            <a:extLst>
              <a:ext uri="{FF2B5EF4-FFF2-40B4-BE49-F238E27FC236}">
                <a16:creationId xmlns:a16="http://schemas.microsoft.com/office/drawing/2014/main" id="{EE4359AD-A539-4E51-B84C-F218B2B23851}"/>
              </a:ext>
            </a:extLst>
          </p:cNvPr>
          <p:cNvGrpSpPr/>
          <p:nvPr/>
        </p:nvGrpSpPr>
        <p:grpSpPr>
          <a:xfrm>
            <a:off x="2807530" y="3843562"/>
            <a:ext cx="6079688" cy="720000"/>
            <a:chOff x="2807530" y="3843562"/>
            <a:chExt cx="6079688" cy="720000"/>
          </a:xfrm>
        </p:grpSpPr>
        <p:sp>
          <p:nvSpPr>
            <p:cNvPr id="6" name="object 6"/>
            <p:cNvSpPr txBox="1"/>
            <p:nvPr/>
          </p:nvSpPr>
          <p:spPr>
            <a:xfrm>
              <a:off x="6483996" y="3849619"/>
              <a:ext cx="2403222" cy="707886"/>
            </a:xfrm>
            <a:prstGeom prst="rect">
              <a:avLst/>
            </a:prstGeom>
          </p:spPr>
          <p:txBody>
            <a:bodyPr wrap="non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sz="4000">
                  <a:latin typeface="Bahnschrift" panose="020B0502040204020203" pitchFamily="34" charset="0"/>
                  <a:cs typeface="Arial MT"/>
                </a:defRPr>
              </a:lvl1pPr>
            </a:lstStyle>
            <a:p>
              <a:r>
                <a:rPr i="1" dirty="0"/>
                <a:t>id, lat, </a:t>
              </a:r>
              <a:r>
                <a:rPr i="1" dirty="0" err="1"/>
                <a:t>lon</a:t>
              </a:r>
              <a:endParaRPr i="1" dirty="0"/>
            </a:p>
          </p:txBody>
        </p:sp>
        <p:pic>
          <p:nvPicPr>
            <p:cNvPr id="7" name="object 7"/>
            <p:cNvPicPr/>
            <p:nvPr/>
          </p:nvPicPr>
          <p:blipFill>
            <a:blip r:embed="rId5" cstate="print"/>
            <a:stretch>
              <a:fillRect/>
            </a:stretch>
          </p:blipFill>
          <p:spPr>
            <a:xfrm>
              <a:off x="2807530" y="3843562"/>
              <a:ext cx="720000" cy="720000"/>
            </a:xfrm>
            <a:prstGeom prst="rect">
              <a:avLst/>
            </a:prstGeom>
          </p:spPr>
        </p:pic>
        <p:sp>
          <p:nvSpPr>
            <p:cNvPr id="15" name="Rectangle 14">
              <a:extLst>
                <a:ext uri="{FF2B5EF4-FFF2-40B4-BE49-F238E27FC236}">
                  <a16:creationId xmlns:a16="http://schemas.microsoft.com/office/drawing/2014/main" id="{D5AF687C-81AB-48A4-977E-C663B3D547D5}"/>
                </a:ext>
              </a:extLst>
            </p:cNvPr>
            <p:cNvSpPr/>
            <p:nvPr/>
          </p:nvSpPr>
          <p:spPr>
            <a:xfrm>
              <a:off x="3765973" y="3849619"/>
              <a:ext cx="1375698" cy="707886"/>
            </a:xfrm>
            <a:prstGeom prst="rect">
              <a:avLst/>
            </a:prstGeom>
          </p:spPr>
          <p:txBody>
            <a:bodyPr wrap="none">
              <a:spAutoFit/>
            </a:bodyPr>
            <a:lstStyle/>
            <a:p>
              <a:pPr algn="l"/>
              <a:r>
                <a:rPr lang="en-GB" sz="4000" dirty="0">
                  <a:latin typeface="Bahnschrift" panose="020B0502040204020203" pitchFamily="34" charset="0"/>
                  <a:cs typeface="Arial MT"/>
                </a:rPr>
                <a:t>Node</a:t>
              </a:r>
              <a:endParaRPr lang="en-GB" sz="4000" dirty="0">
                <a:latin typeface="Bahnschrift" panose="020B0502040204020203" pitchFamily="34" charset="0"/>
              </a:endParaRPr>
            </a:p>
          </p:txBody>
        </p:sp>
      </p:grpSp>
      <p:sp>
        <p:nvSpPr>
          <p:cNvPr id="17" name="Rectangle 16">
            <a:extLst>
              <a:ext uri="{FF2B5EF4-FFF2-40B4-BE49-F238E27FC236}">
                <a16:creationId xmlns:a16="http://schemas.microsoft.com/office/drawing/2014/main" id="{09D2B165-1175-4562-85DE-149324C17004}"/>
              </a:ext>
            </a:extLst>
          </p:cNvPr>
          <p:cNvSpPr/>
          <p:nvPr/>
        </p:nvSpPr>
        <p:spPr>
          <a:xfrm>
            <a:off x="3765973" y="6016151"/>
            <a:ext cx="2077813" cy="707886"/>
          </a:xfrm>
          <a:prstGeom prst="rect">
            <a:avLst/>
          </a:prstGeom>
        </p:spPr>
        <p:txBody>
          <a:bodyPr wrap="none">
            <a:spAutoFit/>
          </a:bodyPr>
          <a:lstStyle/>
          <a:p>
            <a:pPr algn="l"/>
            <a:r>
              <a:rPr lang="en-GB" sz="4000" dirty="0">
                <a:latin typeface="Bahnschrift" panose="020B0502040204020203" pitchFamily="34" charset="0"/>
              </a:rPr>
              <a:t>Relation</a:t>
            </a:r>
          </a:p>
        </p:txBody>
      </p:sp>
      <p:sp>
        <p:nvSpPr>
          <p:cNvPr id="18" name="Rectangle 17">
            <a:extLst>
              <a:ext uri="{FF2B5EF4-FFF2-40B4-BE49-F238E27FC236}">
                <a16:creationId xmlns:a16="http://schemas.microsoft.com/office/drawing/2014/main" id="{00D8D5CD-FCD5-4668-8E92-5AB4604A3427}"/>
              </a:ext>
            </a:extLst>
          </p:cNvPr>
          <p:cNvSpPr/>
          <p:nvPr/>
        </p:nvSpPr>
        <p:spPr>
          <a:xfrm>
            <a:off x="6483996" y="6016151"/>
            <a:ext cx="4330033" cy="707886"/>
          </a:xfrm>
          <a:prstGeom prst="rect">
            <a:avLst/>
          </a:prstGeom>
        </p:spPr>
        <p:txBody>
          <a:bodyPr wrap="none">
            <a:spAutoFit/>
          </a:bodyPr>
          <a:lstStyle/>
          <a:p>
            <a:r>
              <a:rPr lang="en-GB" sz="4000" i="1" dirty="0">
                <a:latin typeface="Bahnschrift" panose="020B0502040204020203" pitchFamily="34" charset="0"/>
              </a:rPr>
              <a:t>multiple elements</a:t>
            </a:r>
          </a:p>
        </p:txBody>
      </p:sp>
      <p:grpSp>
        <p:nvGrpSpPr>
          <p:cNvPr id="22" name="Group 21">
            <a:extLst>
              <a:ext uri="{FF2B5EF4-FFF2-40B4-BE49-F238E27FC236}">
                <a16:creationId xmlns:a16="http://schemas.microsoft.com/office/drawing/2014/main" id="{2AA75240-9756-4FD5-8E5C-49A707CD482A}"/>
              </a:ext>
            </a:extLst>
          </p:cNvPr>
          <p:cNvGrpSpPr/>
          <p:nvPr/>
        </p:nvGrpSpPr>
        <p:grpSpPr>
          <a:xfrm>
            <a:off x="602230" y="4909155"/>
            <a:ext cx="10840175" cy="720000"/>
            <a:chOff x="602230" y="4909155"/>
            <a:chExt cx="10840175" cy="720000"/>
          </a:xfrm>
        </p:grpSpPr>
        <p:pic>
          <p:nvPicPr>
            <p:cNvPr id="8" name="object 8"/>
            <p:cNvPicPr/>
            <p:nvPr/>
          </p:nvPicPr>
          <p:blipFill>
            <a:blip r:embed="rId6" cstate="print"/>
            <a:stretch>
              <a:fillRect/>
            </a:stretch>
          </p:blipFill>
          <p:spPr>
            <a:xfrm>
              <a:off x="602230" y="4909155"/>
              <a:ext cx="720000" cy="720000"/>
            </a:xfrm>
            <a:prstGeom prst="rect">
              <a:avLst/>
            </a:prstGeom>
          </p:spPr>
        </p:pic>
        <p:pic>
          <p:nvPicPr>
            <p:cNvPr id="9" name="object 9"/>
            <p:cNvPicPr/>
            <p:nvPr/>
          </p:nvPicPr>
          <p:blipFill>
            <a:blip r:embed="rId7" cstate="print"/>
            <a:stretch>
              <a:fillRect/>
            </a:stretch>
          </p:blipFill>
          <p:spPr>
            <a:xfrm>
              <a:off x="1682798" y="4909155"/>
              <a:ext cx="720000" cy="720000"/>
            </a:xfrm>
            <a:prstGeom prst="rect">
              <a:avLst/>
            </a:prstGeom>
          </p:spPr>
        </p:pic>
        <p:pic>
          <p:nvPicPr>
            <p:cNvPr id="10" name="object 10"/>
            <p:cNvPicPr/>
            <p:nvPr/>
          </p:nvPicPr>
          <p:blipFill>
            <a:blip r:embed="rId8" cstate="print"/>
            <a:stretch>
              <a:fillRect/>
            </a:stretch>
          </p:blipFill>
          <p:spPr>
            <a:xfrm>
              <a:off x="2763366" y="4909155"/>
              <a:ext cx="720000" cy="720000"/>
            </a:xfrm>
            <a:prstGeom prst="rect">
              <a:avLst/>
            </a:prstGeom>
          </p:spPr>
        </p:pic>
        <p:sp>
          <p:nvSpPr>
            <p:cNvPr id="16" name="Rectangle 15">
              <a:extLst>
                <a:ext uri="{FF2B5EF4-FFF2-40B4-BE49-F238E27FC236}">
                  <a16:creationId xmlns:a16="http://schemas.microsoft.com/office/drawing/2014/main" id="{3CF1B6BB-EC01-405F-9FFE-FB94B22449F6}"/>
                </a:ext>
              </a:extLst>
            </p:cNvPr>
            <p:cNvSpPr/>
            <p:nvPr/>
          </p:nvSpPr>
          <p:spPr>
            <a:xfrm>
              <a:off x="3765973" y="4915212"/>
              <a:ext cx="1140056" cy="707886"/>
            </a:xfrm>
            <a:prstGeom prst="rect">
              <a:avLst/>
            </a:prstGeom>
          </p:spPr>
          <p:txBody>
            <a:bodyPr wrap="none">
              <a:spAutoFit/>
            </a:bodyPr>
            <a:lstStyle/>
            <a:p>
              <a:pPr algn="l"/>
              <a:r>
                <a:rPr lang="en-GB" sz="4000" dirty="0">
                  <a:latin typeface="Bahnschrift" panose="020B0502040204020203" pitchFamily="34" charset="0"/>
                </a:rPr>
                <a:t>Way</a:t>
              </a:r>
            </a:p>
          </p:txBody>
        </p:sp>
        <p:sp>
          <p:nvSpPr>
            <p:cNvPr id="19" name="Rectangle 18">
              <a:extLst>
                <a:ext uri="{FF2B5EF4-FFF2-40B4-BE49-F238E27FC236}">
                  <a16:creationId xmlns:a16="http://schemas.microsoft.com/office/drawing/2014/main" id="{804B773E-5C20-429E-A539-69AD519FE37A}"/>
                </a:ext>
              </a:extLst>
            </p:cNvPr>
            <p:cNvSpPr/>
            <p:nvPr/>
          </p:nvSpPr>
          <p:spPr>
            <a:xfrm>
              <a:off x="6483996" y="4915212"/>
              <a:ext cx="4958409" cy="707886"/>
            </a:xfrm>
            <a:prstGeom prst="rect">
              <a:avLst/>
            </a:prstGeom>
          </p:spPr>
          <p:txBody>
            <a:bodyPr wrap="none">
              <a:spAutoFit/>
            </a:bodyPr>
            <a:lstStyle/>
            <a:p>
              <a:pPr algn="l"/>
              <a:r>
                <a:rPr lang="en-GB" sz="4000" i="1" dirty="0">
                  <a:latin typeface="Bahnschrift" panose="020B0502040204020203" pitchFamily="34" charset="0"/>
                </a:rPr>
                <a:t>ordered list of nodes</a:t>
              </a:r>
            </a:p>
          </p:txBody>
        </p:sp>
      </p:grpSp>
      <p:sp>
        <p:nvSpPr>
          <p:cNvPr id="25" name="Title 24">
            <a:extLst>
              <a:ext uri="{FF2B5EF4-FFF2-40B4-BE49-F238E27FC236}">
                <a16:creationId xmlns:a16="http://schemas.microsoft.com/office/drawing/2014/main" id="{CE7363DB-F7CE-4C27-AE9F-49C4004B4209}"/>
              </a:ext>
            </a:extLst>
          </p:cNvPr>
          <p:cNvSpPr>
            <a:spLocks noGrp="1"/>
          </p:cNvSpPr>
          <p:nvPr>
            <p:ph type="title"/>
          </p:nvPr>
        </p:nvSpPr>
        <p:spPr/>
        <p:txBody>
          <a:bodyPr/>
          <a:lstStyle/>
          <a:p>
            <a:r>
              <a:rPr lang="en-GB" spc="-4" dirty="0">
                <a:solidFill>
                  <a:schemeClr val="tx1"/>
                </a:solidFill>
              </a:rPr>
              <a:t>OSM</a:t>
            </a:r>
            <a:r>
              <a:rPr lang="en-GB" spc="-9" dirty="0">
                <a:solidFill>
                  <a:schemeClr val="tx1"/>
                </a:solidFill>
              </a:rPr>
              <a:t> </a:t>
            </a:r>
            <a:r>
              <a:rPr lang="en-GB" spc="-4" dirty="0">
                <a:solidFill>
                  <a:schemeClr val="tx1"/>
                </a:solidFill>
              </a:rPr>
              <a:t>topological</a:t>
            </a:r>
            <a:r>
              <a:rPr lang="en-GB" spc="-9" dirty="0">
                <a:solidFill>
                  <a:schemeClr val="tx1"/>
                </a:solidFill>
              </a:rPr>
              <a:t> </a:t>
            </a:r>
            <a:r>
              <a:rPr lang="en-GB" spc="-4" dirty="0">
                <a:solidFill>
                  <a:schemeClr val="tx1"/>
                </a:solidFill>
              </a:rPr>
              <a:t>data</a:t>
            </a:r>
            <a:r>
              <a:rPr lang="en-GB" spc="-9" dirty="0">
                <a:solidFill>
                  <a:schemeClr val="tx1"/>
                </a:solidFill>
              </a:rPr>
              <a:t> </a:t>
            </a:r>
            <a:r>
              <a:rPr lang="en-GB" spc="-4" dirty="0">
                <a:solidFill>
                  <a:schemeClr val="tx1"/>
                </a:solidFill>
              </a:rPr>
              <a:t>structure</a:t>
            </a:r>
            <a:endParaRPr lang="en-GB" dirty="0"/>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object 3"/>
          <p:cNvGrpSpPr/>
          <p:nvPr/>
        </p:nvGrpSpPr>
        <p:grpSpPr>
          <a:xfrm>
            <a:off x="261101" y="2824576"/>
            <a:ext cx="9646261" cy="3179093"/>
            <a:chOff x="254617" y="1970360"/>
            <a:chExt cx="11184890" cy="3686175"/>
          </a:xfrm>
        </p:grpSpPr>
        <p:pic>
          <p:nvPicPr>
            <p:cNvPr id="4" name="object 4"/>
            <p:cNvPicPr/>
            <p:nvPr/>
          </p:nvPicPr>
          <p:blipFill>
            <a:blip r:embed="rId3" cstate="print"/>
            <a:stretch>
              <a:fillRect/>
            </a:stretch>
          </p:blipFill>
          <p:spPr>
            <a:xfrm>
              <a:off x="706440" y="2801002"/>
              <a:ext cx="3640997" cy="1919798"/>
            </a:xfrm>
            <a:prstGeom prst="rect">
              <a:avLst/>
            </a:prstGeom>
          </p:spPr>
        </p:pic>
        <p:pic>
          <p:nvPicPr>
            <p:cNvPr id="5" name="object 5"/>
            <p:cNvPicPr/>
            <p:nvPr/>
          </p:nvPicPr>
          <p:blipFill>
            <a:blip r:embed="rId4" cstate="print"/>
            <a:stretch>
              <a:fillRect/>
            </a:stretch>
          </p:blipFill>
          <p:spPr>
            <a:xfrm>
              <a:off x="4889330" y="2256859"/>
              <a:ext cx="4342827" cy="2978008"/>
            </a:xfrm>
            <a:prstGeom prst="rect">
              <a:avLst/>
            </a:prstGeom>
          </p:spPr>
        </p:pic>
        <p:sp>
          <p:nvSpPr>
            <p:cNvPr id="6" name="object 6"/>
            <p:cNvSpPr/>
            <p:nvPr/>
          </p:nvSpPr>
          <p:spPr>
            <a:xfrm>
              <a:off x="301737" y="2017479"/>
              <a:ext cx="11090910" cy="3487420"/>
            </a:xfrm>
            <a:custGeom>
              <a:avLst/>
              <a:gdLst/>
              <a:ahLst/>
              <a:cxnLst/>
              <a:rect l="l" t="t" r="r" b="b"/>
              <a:pathLst>
                <a:path w="11090910" h="3487420">
                  <a:moveTo>
                    <a:pt x="0" y="3486869"/>
                  </a:moveTo>
                  <a:lnTo>
                    <a:pt x="11090319" y="0"/>
                  </a:lnTo>
                </a:path>
              </a:pathLst>
            </a:custGeom>
            <a:ln w="94237">
              <a:solidFill>
                <a:srgbClr val="EE220C"/>
              </a:solidFill>
            </a:ln>
          </p:spPr>
          <p:txBody>
            <a:bodyPr wrap="square" lIns="0" tIns="0" rIns="0" bIns="0" rtlCol="0"/>
            <a:lstStyle/>
            <a:p>
              <a:endParaRPr sz="3105"/>
            </a:p>
          </p:txBody>
        </p:sp>
        <p:sp>
          <p:nvSpPr>
            <p:cNvPr id="7" name="object 7"/>
            <p:cNvSpPr/>
            <p:nvPr/>
          </p:nvSpPr>
          <p:spPr>
            <a:xfrm>
              <a:off x="301736" y="2122456"/>
              <a:ext cx="11090910" cy="3487420"/>
            </a:xfrm>
            <a:custGeom>
              <a:avLst/>
              <a:gdLst/>
              <a:ahLst/>
              <a:cxnLst/>
              <a:rect l="l" t="t" r="r" b="b"/>
              <a:pathLst>
                <a:path w="11090910" h="3487420">
                  <a:moveTo>
                    <a:pt x="0" y="0"/>
                  </a:moveTo>
                  <a:lnTo>
                    <a:pt x="11090329" y="3486872"/>
                  </a:lnTo>
                </a:path>
              </a:pathLst>
            </a:custGeom>
            <a:ln w="94237">
              <a:solidFill>
                <a:srgbClr val="EE220C"/>
              </a:solidFill>
            </a:ln>
          </p:spPr>
          <p:txBody>
            <a:bodyPr wrap="square" lIns="0" tIns="0" rIns="0" bIns="0" rtlCol="0"/>
            <a:lstStyle/>
            <a:p>
              <a:endParaRPr sz="3105"/>
            </a:p>
          </p:txBody>
        </p:sp>
      </p:grpSp>
      <p:pic>
        <p:nvPicPr>
          <p:cNvPr id="8" name="object 8"/>
          <p:cNvPicPr/>
          <p:nvPr/>
        </p:nvPicPr>
        <p:blipFill>
          <a:blip r:embed="rId5" cstate="print"/>
          <a:stretch>
            <a:fillRect/>
          </a:stretch>
        </p:blipFill>
        <p:spPr>
          <a:xfrm>
            <a:off x="479199" y="6736644"/>
            <a:ext cx="3140130" cy="1570065"/>
          </a:xfrm>
          <a:prstGeom prst="rect">
            <a:avLst/>
          </a:prstGeom>
        </p:spPr>
      </p:pic>
      <p:grpSp>
        <p:nvGrpSpPr>
          <p:cNvPr id="9" name="object 9"/>
          <p:cNvGrpSpPr/>
          <p:nvPr/>
        </p:nvGrpSpPr>
        <p:grpSpPr>
          <a:xfrm>
            <a:off x="4217612" y="6210888"/>
            <a:ext cx="13122179" cy="2621588"/>
            <a:chOff x="4889330" y="7201556"/>
            <a:chExt cx="15215235" cy="3039745"/>
          </a:xfrm>
        </p:grpSpPr>
        <p:pic>
          <p:nvPicPr>
            <p:cNvPr id="10" name="object 10"/>
            <p:cNvPicPr/>
            <p:nvPr/>
          </p:nvPicPr>
          <p:blipFill>
            <a:blip r:embed="rId6" cstate="print"/>
            <a:stretch>
              <a:fillRect/>
            </a:stretch>
          </p:blipFill>
          <p:spPr>
            <a:xfrm>
              <a:off x="17064370" y="7201556"/>
              <a:ext cx="3039729" cy="3039733"/>
            </a:xfrm>
            <a:prstGeom prst="rect">
              <a:avLst/>
            </a:prstGeom>
          </p:spPr>
        </p:pic>
        <p:pic>
          <p:nvPicPr>
            <p:cNvPr id="11" name="object 11"/>
            <p:cNvPicPr/>
            <p:nvPr/>
          </p:nvPicPr>
          <p:blipFill>
            <a:blip r:embed="rId7" cstate="print"/>
            <a:stretch>
              <a:fillRect/>
            </a:stretch>
          </p:blipFill>
          <p:spPr>
            <a:xfrm>
              <a:off x="4889330" y="7201557"/>
              <a:ext cx="12254552" cy="2978008"/>
            </a:xfrm>
            <a:prstGeom prst="rect">
              <a:avLst/>
            </a:prstGeom>
          </p:spPr>
        </p:pic>
      </p:grpSp>
      <p:sp>
        <p:nvSpPr>
          <p:cNvPr id="12" name="object 12"/>
          <p:cNvSpPr txBox="1"/>
          <p:nvPr/>
        </p:nvSpPr>
        <p:spPr>
          <a:xfrm>
            <a:off x="11395520" y="9196888"/>
            <a:ext cx="5772203" cy="359961"/>
          </a:xfrm>
          <a:prstGeom prst="rect">
            <a:avLst/>
          </a:prstGeom>
        </p:spPr>
        <p:txBody>
          <a:bodyPr vert="horz" wrap="square" lIns="0" tIns="14786" rIns="0" bIns="0" rtlCol="0">
            <a:spAutoFit/>
          </a:bodyPr>
          <a:lstStyle/>
          <a:p>
            <a:pPr marL="10952">
              <a:spcBef>
                <a:spcPts val="116"/>
              </a:spcBef>
            </a:pPr>
            <a:r>
              <a:rPr sz="2242" spc="13" dirty="0">
                <a:solidFill>
                  <a:srgbClr val="5E5E5E"/>
                </a:solidFill>
                <a:latin typeface="Arial MT"/>
                <a:cs typeface="Arial MT"/>
              </a:rPr>
              <a:t>https://wiki.openstreetmap.org/wiki/Highways</a:t>
            </a:r>
            <a:endParaRPr sz="2242">
              <a:latin typeface="Arial MT"/>
              <a:cs typeface="Arial MT"/>
            </a:endParaRPr>
          </a:p>
        </p:txBody>
      </p:sp>
      <p:sp>
        <p:nvSpPr>
          <p:cNvPr id="17" name="Title 16">
            <a:extLst>
              <a:ext uri="{FF2B5EF4-FFF2-40B4-BE49-F238E27FC236}">
                <a16:creationId xmlns:a16="http://schemas.microsoft.com/office/drawing/2014/main" id="{B15F9434-6884-4B4B-B144-0B395926B0F7}"/>
              </a:ext>
            </a:extLst>
          </p:cNvPr>
          <p:cNvSpPr>
            <a:spLocks noGrp="1"/>
          </p:cNvSpPr>
          <p:nvPr>
            <p:ph type="title"/>
          </p:nvPr>
        </p:nvSpPr>
        <p:spPr/>
        <p:txBody>
          <a:bodyPr/>
          <a:lstStyle/>
          <a:p>
            <a:r>
              <a:rPr lang="en-GB" dirty="0"/>
              <a:t>The “highway” tag</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AA1408B-1EE3-4C4E-A7CD-DA428F3BC3F1}"/>
              </a:ext>
            </a:extLst>
          </p:cNvPr>
          <p:cNvSpPr>
            <a:spLocks noGrp="1"/>
          </p:cNvSpPr>
          <p:nvPr>
            <p:ph type="title"/>
          </p:nvPr>
        </p:nvSpPr>
        <p:spPr>
          <a:xfrm>
            <a:off x="493200" y="871200"/>
            <a:ext cx="14800185" cy="830997"/>
          </a:xfrm>
        </p:spPr>
        <p:txBody>
          <a:bodyPr/>
          <a:lstStyle/>
          <a:p>
            <a:r>
              <a:rPr lang="en-GB" spc="-4" dirty="0">
                <a:solidFill>
                  <a:schemeClr val="tx1"/>
                </a:solidFill>
              </a:rPr>
              <a:t>How to access OSM Data</a:t>
            </a:r>
            <a:endParaRPr lang="en-GB" dirty="0"/>
          </a:p>
        </p:txBody>
      </p:sp>
      <p:sp>
        <p:nvSpPr>
          <p:cNvPr id="6" name="Text Placeholder 5">
            <a:extLst>
              <a:ext uri="{FF2B5EF4-FFF2-40B4-BE49-F238E27FC236}">
                <a16:creationId xmlns:a16="http://schemas.microsoft.com/office/drawing/2014/main" id="{BA8D1B5C-F586-4B61-88BC-B27818F7FFE1}"/>
              </a:ext>
            </a:extLst>
          </p:cNvPr>
          <p:cNvSpPr>
            <a:spLocks noGrp="1"/>
          </p:cNvSpPr>
          <p:nvPr>
            <p:ph type="body" idx="1"/>
          </p:nvPr>
        </p:nvSpPr>
        <p:spPr>
          <a:xfrm>
            <a:off x="493199" y="2091600"/>
            <a:ext cx="15596350" cy="6286500"/>
          </a:xfrm>
        </p:spPr>
        <p:txBody>
          <a:bodyPr/>
          <a:lstStyle/>
          <a:p>
            <a:pPr marL="10952">
              <a:spcBef>
                <a:spcPts val="86"/>
              </a:spcBef>
            </a:pPr>
            <a:r>
              <a:rPr lang="en-GB" dirty="0">
                <a:cs typeface="Arial MT"/>
              </a:rPr>
              <a:t>Export</a:t>
            </a:r>
            <a:r>
              <a:rPr lang="en-GB" spc="-17" dirty="0">
                <a:cs typeface="Arial MT"/>
              </a:rPr>
              <a:t> </a:t>
            </a:r>
            <a:r>
              <a:rPr lang="en-GB" spc="-4" dirty="0">
                <a:cs typeface="Arial MT"/>
              </a:rPr>
              <a:t>from</a:t>
            </a:r>
            <a:r>
              <a:rPr lang="en-GB" spc="-13" dirty="0">
                <a:cs typeface="Arial MT"/>
              </a:rPr>
              <a:t> </a:t>
            </a:r>
            <a:r>
              <a:rPr lang="en-GB" dirty="0">
                <a:cs typeface="Arial MT"/>
              </a:rPr>
              <a:t>browser.</a:t>
            </a:r>
          </a:p>
          <a:p>
            <a:pPr marL="10952">
              <a:spcBef>
                <a:spcPts val="86"/>
              </a:spcBef>
            </a:pPr>
            <a:r>
              <a:rPr lang="en-GB" dirty="0">
                <a:cs typeface="Arial MT"/>
              </a:rPr>
              <a:t>Download via Overpass </a:t>
            </a:r>
            <a:r>
              <a:rPr lang="en-GB" spc="-4" dirty="0">
                <a:cs typeface="Arial MT"/>
              </a:rPr>
              <a:t>API/turbo .</a:t>
            </a:r>
            <a:endParaRPr lang="en-GB" dirty="0">
              <a:cs typeface="Arial MT"/>
            </a:endParaRPr>
          </a:p>
          <a:p>
            <a:pPr marL="10952">
              <a:spcBef>
                <a:spcPts val="86"/>
              </a:spcBef>
            </a:pPr>
            <a:r>
              <a:rPr lang="en-GB" dirty="0">
                <a:cs typeface="Arial MT"/>
              </a:rPr>
              <a:t>Download </a:t>
            </a:r>
            <a:r>
              <a:rPr lang="en-GB" spc="-4" dirty="0">
                <a:cs typeface="Arial MT"/>
              </a:rPr>
              <a:t>extracted </a:t>
            </a:r>
            <a:r>
              <a:rPr lang="en-GB" dirty="0">
                <a:cs typeface="Arial MT"/>
              </a:rPr>
              <a:t>region </a:t>
            </a:r>
            <a:r>
              <a:rPr lang="en-GB" spc="-4" dirty="0">
                <a:cs typeface="Arial MT"/>
              </a:rPr>
              <a:t>from </a:t>
            </a:r>
            <a:r>
              <a:rPr lang="en-GB" dirty="0">
                <a:cs typeface="Arial MT"/>
              </a:rPr>
              <a:t>distributor.</a:t>
            </a:r>
          </a:p>
          <a:p>
            <a:pPr marL="10952">
              <a:spcBef>
                <a:spcPts val="86"/>
              </a:spcBef>
            </a:pPr>
            <a:r>
              <a:rPr lang="en-GB" dirty="0">
                <a:cs typeface="Arial MT"/>
              </a:rPr>
              <a:t>Download via </a:t>
            </a:r>
            <a:r>
              <a:rPr lang="en-GB" spc="-4" dirty="0">
                <a:cs typeface="Arial MT"/>
              </a:rPr>
              <a:t>software </a:t>
            </a:r>
            <a:r>
              <a:rPr lang="en-GB" dirty="0">
                <a:cs typeface="Arial MT"/>
              </a:rPr>
              <a:t>(like JSOM) -&gt; </a:t>
            </a:r>
            <a:r>
              <a:rPr lang="en-GB" dirty="0">
                <a:solidFill>
                  <a:schemeClr val="accent5"/>
                </a:solidFill>
                <a:cs typeface="Arial MT"/>
              </a:rPr>
              <a:t>AVOID</a:t>
            </a:r>
            <a:endParaRPr lang="en-GB" spc="4" dirty="0">
              <a:solidFill>
                <a:schemeClr val="accent5"/>
              </a:solidFill>
              <a:cs typeface="Arial MT"/>
            </a:endParaRPr>
          </a:p>
          <a:p>
            <a:pPr marL="10952">
              <a:spcBef>
                <a:spcPts val="86"/>
              </a:spcBef>
            </a:pPr>
            <a:r>
              <a:rPr lang="en-GB" dirty="0">
                <a:cs typeface="Arial MT"/>
              </a:rPr>
              <a:t>Download</a:t>
            </a:r>
            <a:r>
              <a:rPr lang="en-GB" spc="-9" dirty="0">
                <a:cs typeface="Arial MT"/>
              </a:rPr>
              <a:t> </a:t>
            </a:r>
            <a:r>
              <a:rPr lang="en-GB" dirty="0">
                <a:cs typeface="Arial MT"/>
              </a:rPr>
              <a:t>via</a:t>
            </a:r>
            <a:r>
              <a:rPr lang="en-GB" spc="-9" dirty="0">
                <a:cs typeface="Arial MT"/>
              </a:rPr>
              <a:t> </a:t>
            </a:r>
            <a:r>
              <a:rPr lang="en-GB" dirty="0">
                <a:cs typeface="Arial MT"/>
              </a:rPr>
              <a:t>Python</a:t>
            </a:r>
            <a:r>
              <a:rPr lang="en-GB" spc="-9" dirty="0">
                <a:cs typeface="Arial MT"/>
              </a:rPr>
              <a:t> </a:t>
            </a:r>
            <a:r>
              <a:rPr lang="en-GB" dirty="0">
                <a:cs typeface="Arial MT"/>
              </a:rPr>
              <a:t>(</a:t>
            </a:r>
            <a:r>
              <a:rPr lang="en-GB" dirty="0" err="1">
                <a:cs typeface="Arial MT"/>
              </a:rPr>
              <a:t>OSMnx</a:t>
            </a:r>
            <a:r>
              <a:rPr lang="en-GB" dirty="0">
                <a:cs typeface="Arial MT"/>
              </a:rPr>
              <a:t>) -&gt; </a:t>
            </a:r>
            <a:r>
              <a:rPr lang="en-GB" dirty="0">
                <a:solidFill>
                  <a:srgbClr val="00B050"/>
                </a:solidFill>
                <a:cs typeface="Arial MT"/>
              </a:rPr>
              <a:t>YES</a:t>
            </a:r>
          </a:p>
          <a:p>
            <a:endParaRPr lang="en-GB" dirty="0"/>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3200" y="541511"/>
            <a:ext cx="14800185" cy="749170"/>
          </a:xfrm>
          <a:prstGeom prst="rect">
            <a:avLst/>
          </a:prstGeom>
        </p:spPr>
        <p:txBody>
          <a:bodyPr vert="horz" wrap="square" lIns="0" tIns="10405" rIns="0" bIns="0" rtlCol="0">
            <a:spAutoFit/>
          </a:bodyPr>
          <a:lstStyle/>
          <a:p>
            <a:pPr marL="10952">
              <a:spcBef>
                <a:spcPts val="82"/>
              </a:spcBef>
            </a:pPr>
            <a:r>
              <a:rPr lang="en-GB" spc="-4" dirty="0">
                <a:solidFill>
                  <a:schemeClr val="tx1"/>
                </a:solidFill>
              </a:rPr>
              <a:t>F</a:t>
            </a:r>
            <a:r>
              <a:rPr spc="-4" dirty="0">
                <a:solidFill>
                  <a:schemeClr val="tx1"/>
                </a:solidFill>
              </a:rPr>
              <a:t>rom</a:t>
            </a:r>
            <a:r>
              <a:rPr spc="-9" dirty="0">
                <a:solidFill>
                  <a:schemeClr val="tx1"/>
                </a:solidFill>
              </a:rPr>
              <a:t> </a:t>
            </a:r>
            <a:r>
              <a:rPr spc="-4" dirty="0">
                <a:solidFill>
                  <a:schemeClr val="tx1"/>
                </a:solidFill>
              </a:rPr>
              <a:t>browser</a:t>
            </a:r>
            <a:endParaRPr dirty="0">
              <a:solidFill>
                <a:schemeClr val="tx1"/>
              </a:solidFill>
            </a:endParaRPr>
          </a:p>
        </p:txBody>
      </p:sp>
      <p:sp>
        <p:nvSpPr>
          <p:cNvPr id="8" name="Text Placeholder 7">
            <a:extLst>
              <a:ext uri="{FF2B5EF4-FFF2-40B4-BE49-F238E27FC236}">
                <a16:creationId xmlns:a16="http://schemas.microsoft.com/office/drawing/2014/main" id="{F1F7EF41-8F1A-4C84-80EA-0FF068C9F8F8}"/>
              </a:ext>
            </a:extLst>
          </p:cNvPr>
          <p:cNvSpPr>
            <a:spLocks noGrp="1"/>
          </p:cNvSpPr>
          <p:nvPr>
            <p:ph type="body" idx="1"/>
          </p:nvPr>
        </p:nvSpPr>
        <p:spPr/>
        <p:txBody>
          <a:bodyPr/>
          <a:lstStyle/>
          <a:p>
            <a:endParaRPr lang="en-GB"/>
          </a:p>
        </p:txBody>
      </p:sp>
      <p:grpSp>
        <p:nvGrpSpPr>
          <p:cNvPr id="3" name="object 3"/>
          <p:cNvGrpSpPr/>
          <p:nvPr/>
        </p:nvGrpSpPr>
        <p:grpSpPr>
          <a:xfrm>
            <a:off x="20328" y="1113367"/>
            <a:ext cx="17338516" cy="8640233"/>
            <a:chOff x="0" y="831417"/>
            <a:chExt cx="20104100" cy="10018395"/>
          </a:xfrm>
        </p:grpSpPr>
        <p:pic>
          <p:nvPicPr>
            <p:cNvPr id="4" name="object 4"/>
            <p:cNvPicPr/>
            <p:nvPr/>
          </p:nvPicPr>
          <p:blipFill>
            <a:blip r:embed="rId2" cstate="print"/>
            <a:stretch>
              <a:fillRect/>
            </a:stretch>
          </p:blipFill>
          <p:spPr>
            <a:xfrm>
              <a:off x="0" y="1263743"/>
              <a:ext cx="20104099" cy="9585771"/>
            </a:xfrm>
            <a:prstGeom prst="rect">
              <a:avLst/>
            </a:prstGeom>
          </p:spPr>
        </p:pic>
        <p:pic>
          <p:nvPicPr>
            <p:cNvPr id="5" name="object 5"/>
            <p:cNvPicPr/>
            <p:nvPr/>
          </p:nvPicPr>
          <p:blipFill>
            <a:blip r:embed="rId3" cstate="print"/>
            <a:stretch>
              <a:fillRect/>
            </a:stretch>
          </p:blipFill>
          <p:spPr>
            <a:xfrm>
              <a:off x="3660500" y="831417"/>
              <a:ext cx="1208181" cy="1203960"/>
            </a:xfrm>
            <a:prstGeom prst="rect">
              <a:avLst/>
            </a:prstGeom>
          </p:spPr>
        </p:pic>
      </p:gr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118971F-6E65-4B9E-9ED5-87A5D9595BAE}"/>
              </a:ext>
            </a:extLst>
          </p:cNvPr>
          <p:cNvSpPr>
            <a:spLocks noGrp="1"/>
          </p:cNvSpPr>
          <p:nvPr>
            <p:ph type="body" idx="1"/>
          </p:nvPr>
        </p:nvSpPr>
        <p:spPr>
          <a:xfrm>
            <a:off x="493199" y="2091600"/>
            <a:ext cx="14800185" cy="6286500"/>
          </a:xfrm>
        </p:spPr>
        <p:txBody>
          <a:bodyPr>
            <a:normAutofit/>
          </a:bodyPr>
          <a:lstStyle/>
          <a:p>
            <a:pPr marL="10952">
              <a:spcBef>
                <a:spcPts val="91"/>
              </a:spcBef>
            </a:pPr>
            <a:r>
              <a:rPr lang="en-GB" dirty="0">
                <a:solidFill>
                  <a:schemeClr val="tx1"/>
                </a:solidFill>
                <a:cs typeface="Arial MT"/>
              </a:rPr>
              <a:t>The</a:t>
            </a:r>
            <a:r>
              <a:rPr lang="en-GB" spc="4" dirty="0">
                <a:solidFill>
                  <a:schemeClr val="tx1"/>
                </a:solidFill>
                <a:cs typeface="Arial MT"/>
              </a:rPr>
              <a:t> </a:t>
            </a:r>
            <a:r>
              <a:rPr lang="en-GB" dirty="0">
                <a:solidFill>
                  <a:schemeClr val="tx1"/>
                </a:solidFill>
                <a:cs typeface="Arial MT"/>
              </a:rPr>
              <a:t>Overpass</a:t>
            </a:r>
            <a:r>
              <a:rPr lang="en-GB" spc="-181" dirty="0">
                <a:solidFill>
                  <a:schemeClr val="tx1"/>
                </a:solidFill>
                <a:cs typeface="Arial MT"/>
              </a:rPr>
              <a:t> </a:t>
            </a:r>
            <a:r>
              <a:rPr lang="en-GB" dirty="0">
                <a:solidFill>
                  <a:schemeClr val="tx1"/>
                </a:solidFill>
                <a:cs typeface="Arial MT"/>
              </a:rPr>
              <a:t>API</a:t>
            </a:r>
            <a:r>
              <a:rPr lang="en-GB" spc="4" dirty="0">
                <a:solidFill>
                  <a:schemeClr val="tx1"/>
                </a:solidFill>
                <a:cs typeface="Arial MT"/>
              </a:rPr>
              <a:t> </a:t>
            </a:r>
            <a:r>
              <a:rPr lang="en-GB" dirty="0">
                <a:solidFill>
                  <a:schemeClr val="tx1"/>
                </a:solidFill>
                <a:cs typeface="Arial MT"/>
              </a:rPr>
              <a:t>is</a:t>
            </a:r>
            <a:r>
              <a:rPr lang="en-GB" spc="9" dirty="0">
                <a:solidFill>
                  <a:schemeClr val="tx1"/>
                </a:solidFill>
                <a:cs typeface="Arial MT"/>
              </a:rPr>
              <a:t> </a:t>
            </a:r>
            <a:r>
              <a:rPr lang="en-GB" dirty="0">
                <a:solidFill>
                  <a:schemeClr val="tx1"/>
                </a:solidFill>
                <a:cs typeface="Arial MT"/>
              </a:rPr>
              <a:t>a</a:t>
            </a:r>
            <a:r>
              <a:rPr lang="en-GB" spc="4" dirty="0">
                <a:solidFill>
                  <a:schemeClr val="tx1"/>
                </a:solidFill>
                <a:cs typeface="Arial MT"/>
              </a:rPr>
              <a:t> </a:t>
            </a:r>
            <a:r>
              <a:rPr lang="en-GB" dirty="0">
                <a:solidFill>
                  <a:schemeClr val="tx1"/>
                </a:solidFill>
                <a:cs typeface="Arial MT"/>
              </a:rPr>
              <a:t>read-only</a:t>
            </a:r>
            <a:r>
              <a:rPr lang="en-GB" spc="-181" dirty="0">
                <a:solidFill>
                  <a:schemeClr val="tx1"/>
                </a:solidFill>
                <a:cs typeface="Arial MT"/>
              </a:rPr>
              <a:t> </a:t>
            </a:r>
            <a:r>
              <a:rPr lang="en-GB" dirty="0">
                <a:solidFill>
                  <a:schemeClr val="tx1"/>
                </a:solidFill>
                <a:cs typeface="Arial MT"/>
              </a:rPr>
              <a:t>API</a:t>
            </a:r>
            <a:r>
              <a:rPr lang="en-GB" spc="4" dirty="0">
                <a:solidFill>
                  <a:schemeClr val="tx1"/>
                </a:solidFill>
                <a:cs typeface="Arial MT"/>
              </a:rPr>
              <a:t> </a:t>
            </a:r>
            <a:r>
              <a:rPr lang="en-GB" dirty="0">
                <a:solidFill>
                  <a:schemeClr val="tx1"/>
                </a:solidFill>
                <a:cs typeface="Arial MT"/>
              </a:rPr>
              <a:t>that</a:t>
            </a:r>
            <a:r>
              <a:rPr lang="en-GB" spc="9" dirty="0">
                <a:solidFill>
                  <a:schemeClr val="tx1"/>
                </a:solidFill>
                <a:cs typeface="Arial MT"/>
              </a:rPr>
              <a:t> </a:t>
            </a:r>
            <a:r>
              <a:rPr lang="en-GB" dirty="0">
                <a:solidFill>
                  <a:schemeClr val="tx1"/>
                </a:solidFill>
                <a:cs typeface="Arial MT"/>
              </a:rPr>
              <a:t>serves</a:t>
            </a:r>
            <a:r>
              <a:rPr lang="en-GB" spc="4" dirty="0">
                <a:solidFill>
                  <a:schemeClr val="tx1"/>
                </a:solidFill>
                <a:cs typeface="Arial MT"/>
              </a:rPr>
              <a:t> </a:t>
            </a:r>
            <a:r>
              <a:rPr lang="en-GB" dirty="0">
                <a:solidFill>
                  <a:schemeClr val="tx1"/>
                </a:solidFill>
                <a:cs typeface="Arial MT"/>
              </a:rPr>
              <a:t>up</a:t>
            </a:r>
            <a:r>
              <a:rPr lang="en-GB" spc="4" dirty="0">
                <a:solidFill>
                  <a:schemeClr val="tx1"/>
                </a:solidFill>
                <a:cs typeface="Arial MT"/>
              </a:rPr>
              <a:t> </a:t>
            </a:r>
            <a:r>
              <a:rPr lang="en-GB" dirty="0">
                <a:solidFill>
                  <a:schemeClr val="tx1"/>
                </a:solidFill>
                <a:cs typeface="Arial MT"/>
              </a:rPr>
              <a:t>parts</a:t>
            </a:r>
            <a:r>
              <a:rPr lang="en-GB" spc="9" dirty="0">
                <a:solidFill>
                  <a:schemeClr val="tx1"/>
                </a:solidFill>
                <a:cs typeface="Arial MT"/>
              </a:rPr>
              <a:t> </a:t>
            </a:r>
            <a:r>
              <a:rPr lang="en-GB" dirty="0">
                <a:solidFill>
                  <a:schemeClr val="tx1"/>
                </a:solidFill>
                <a:cs typeface="Arial MT"/>
              </a:rPr>
              <a:t>of</a:t>
            </a:r>
            <a:r>
              <a:rPr lang="en-GB" spc="4" dirty="0">
                <a:solidFill>
                  <a:schemeClr val="tx1"/>
                </a:solidFill>
                <a:cs typeface="Arial MT"/>
              </a:rPr>
              <a:t> </a:t>
            </a:r>
            <a:r>
              <a:rPr lang="en-GB" dirty="0">
                <a:solidFill>
                  <a:schemeClr val="tx1"/>
                </a:solidFill>
                <a:cs typeface="Arial MT"/>
              </a:rPr>
              <a:t>the</a:t>
            </a:r>
            <a:r>
              <a:rPr lang="en-GB" spc="4" dirty="0">
                <a:solidFill>
                  <a:schemeClr val="tx1"/>
                </a:solidFill>
                <a:cs typeface="Arial MT"/>
              </a:rPr>
              <a:t> </a:t>
            </a:r>
            <a:r>
              <a:rPr lang="en-GB" dirty="0">
                <a:solidFill>
                  <a:schemeClr val="tx1"/>
                </a:solidFill>
                <a:cs typeface="Arial MT"/>
              </a:rPr>
              <a:t>OSM</a:t>
            </a:r>
            <a:r>
              <a:rPr lang="en-GB" spc="9" dirty="0">
                <a:solidFill>
                  <a:schemeClr val="tx1"/>
                </a:solidFill>
                <a:cs typeface="Arial MT"/>
              </a:rPr>
              <a:t> </a:t>
            </a:r>
            <a:r>
              <a:rPr lang="en-GB" dirty="0">
                <a:solidFill>
                  <a:schemeClr val="tx1"/>
                </a:solidFill>
                <a:cs typeface="Arial MT"/>
              </a:rPr>
              <a:t>map</a:t>
            </a:r>
            <a:r>
              <a:rPr lang="en-GB" spc="4" dirty="0">
                <a:solidFill>
                  <a:schemeClr val="tx1"/>
                </a:solidFill>
                <a:cs typeface="Arial MT"/>
              </a:rPr>
              <a:t> </a:t>
            </a:r>
            <a:r>
              <a:rPr lang="en-GB" dirty="0">
                <a:solidFill>
                  <a:schemeClr val="tx1"/>
                </a:solidFill>
                <a:cs typeface="Arial MT"/>
              </a:rPr>
              <a:t>data.</a:t>
            </a:r>
          </a:p>
          <a:p>
            <a:pPr marL="10952" marR="388265">
              <a:lnSpc>
                <a:spcPct val="100899"/>
              </a:lnSpc>
            </a:pPr>
            <a:r>
              <a:rPr lang="en-GB" spc="-4" dirty="0">
                <a:solidFill>
                  <a:schemeClr val="tx1"/>
                </a:solidFill>
                <a:cs typeface="Arial MT"/>
              </a:rPr>
              <a:t>It</a:t>
            </a:r>
            <a:r>
              <a:rPr lang="en-GB" spc="4" dirty="0">
                <a:solidFill>
                  <a:schemeClr val="tx1"/>
                </a:solidFill>
                <a:cs typeface="Arial MT"/>
              </a:rPr>
              <a:t> </a:t>
            </a:r>
            <a:r>
              <a:rPr lang="en-GB" dirty="0">
                <a:solidFill>
                  <a:schemeClr val="tx1"/>
                </a:solidFill>
                <a:cs typeface="Arial MT"/>
              </a:rPr>
              <a:t>acts</a:t>
            </a:r>
            <a:r>
              <a:rPr lang="en-GB" spc="4" dirty="0">
                <a:solidFill>
                  <a:schemeClr val="tx1"/>
                </a:solidFill>
                <a:cs typeface="Arial MT"/>
              </a:rPr>
              <a:t> </a:t>
            </a:r>
            <a:r>
              <a:rPr lang="en-GB" dirty="0">
                <a:solidFill>
                  <a:schemeClr val="tx1"/>
                </a:solidFill>
                <a:cs typeface="Arial MT"/>
              </a:rPr>
              <a:t>as</a:t>
            </a:r>
            <a:r>
              <a:rPr lang="en-GB" spc="4" dirty="0">
                <a:solidFill>
                  <a:schemeClr val="tx1"/>
                </a:solidFill>
                <a:cs typeface="Arial MT"/>
              </a:rPr>
              <a:t> </a:t>
            </a:r>
            <a:r>
              <a:rPr lang="en-GB" dirty="0">
                <a:solidFill>
                  <a:schemeClr val="tx1"/>
                </a:solidFill>
                <a:cs typeface="Arial MT"/>
              </a:rPr>
              <a:t>a</a:t>
            </a:r>
            <a:r>
              <a:rPr lang="en-GB" spc="4" dirty="0">
                <a:solidFill>
                  <a:schemeClr val="tx1"/>
                </a:solidFill>
                <a:cs typeface="Arial MT"/>
              </a:rPr>
              <a:t> </a:t>
            </a:r>
            <a:r>
              <a:rPr lang="en-GB" dirty="0">
                <a:solidFill>
                  <a:schemeClr val="tx1"/>
                </a:solidFill>
                <a:cs typeface="Arial MT"/>
              </a:rPr>
              <a:t>database</a:t>
            </a:r>
            <a:r>
              <a:rPr lang="en-GB" spc="4" dirty="0">
                <a:solidFill>
                  <a:schemeClr val="tx1"/>
                </a:solidFill>
                <a:cs typeface="Arial MT"/>
              </a:rPr>
              <a:t> </a:t>
            </a:r>
            <a:r>
              <a:rPr lang="en-GB" dirty="0">
                <a:solidFill>
                  <a:schemeClr val="tx1"/>
                </a:solidFill>
                <a:cs typeface="Arial MT"/>
              </a:rPr>
              <a:t>over</a:t>
            </a:r>
            <a:r>
              <a:rPr lang="en-GB" spc="4" dirty="0">
                <a:solidFill>
                  <a:schemeClr val="tx1"/>
                </a:solidFill>
                <a:cs typeface="Arial MT"/>
              </a:rPr>
              <a:t> </a:t>
            </a:r>
            <a:r>
              <a:rPr lang="en-GB" dirty="0">
                <a:solidFill>
                  <a:schemeClr val="tx1"/>
                </a:solidFill>
                <a:cs typeface="Arial MT"/>
              </a:rPr>
              <a:t>the</a:t>
            </a:r>
            <a:r>
              <a:rPr lang="en-GB" spc="4" dirty="0">
                <a:solidFill>
                  <a:schemeClr val="tx1"/>
                </a:solidFill>
                <a:cs typeface="Arial MT"/>
              </a:rPr>
              <a:t> </a:t>
            </a:r>
            <a:r>
              <a:rPr lang="en-GB" dirty="0">
                <a:solidFill>
                  <a:schemeClr val="tx1"/>
                </a:solidFill>
                <a:cs typeface="Arial MT"/>
              </a:rPr>
              <a:t>web:</a:t>
            </a:r>
            <a:r>
              <a:rPr lang="en-GB" spc="4" dirty="0">
                <a:solidFill>
                  <a:schemeClr val="tx1"/>
                </a:solidFill>
                <a:cs typeface="Arial MT"/>
              </a:rPr>
              <a:t> </a:t>
            </a:r>
            <a:r>
              <a:rPr lang="en-GB" dirty="0">
                <a:solidFill>
                  <a:schemeClr val="tx1"/>
                </a:solidFill>
                <a:cs typeface="Arial MT"/>
              </a:rPr>
              <a:t>the</a:t>
            </a:r>
            <a:r>
              <a:rPr lang="en-GB" spc="4" dirty="0">
                <a:solidFill>
                  <a:schemeClr val="tx1"/>
                </a:solidFill>
                <a:cs typeface="Arial MT"/>
              </a:rPr>
              <a:t> </a:t>
            </a:r>
            <a:r>
              <a:rPr lang="en-GB" dirty="0">
                <a:solidFill>
                  <a:schemeClr val="tx1"/>
                </a:solidFill>
                <a:cs typeface="Arial MT"/>
              </a:rPr>
              <a:t>client</a:t>
            </a:r>
            <a:r>
              <a:rPr lang="en-GB" spc="9" dirty="0">
                <a:solidFill>
                  <a:schemeClr val="tx1"/>
                </a:solidFill>
                <a:cs typeface="Arial MT"/>
              </a:rPr>
              <a:t> </a:t>
            </a:r>
            <a:r>
              <a:rPr lang="en-GB" dirty="0">
                <a:solidFill>
                  <a:schemeClr val="tx1"/>
                </a:solidFill>
                <a:cs typeface="Arial MT"/>
              </a:rPr>
              <a:t>sends</a:t>
            </a:r>
            <a:r>
              <a:rPr lang="en-GB" spc="4" dirty="0">
                <a:solidFill>
                  <a:schemeClr val="tx1"/>
                </a:solidFill>
                <a:cs typeface="Arial MT"/>
              </a:rPr>
              <a:t> </a:t>
            </a:r>
            <a:r>
              <a:rPr lang="en-GB" dirty="0">
                <a:solidFill>
                  <a:schemeClr val="tx1"/>
                </a:solidFill>
                <a:cs typeface="Arial MT"/>
              </a:rPr>
              <a:t>a</a:t>
            </a:r>
            <a:r>
              <a:rPr lang="en-GB" spc="4" dirty="0">
                <a:solidFill>
                  <a:schemeClr val="tx1"/>
                </a:solidFill>
                <a:cs typeface="Arial MT"/>
              </a:rPr>
              <a:t> </a:t>
            </a:r>
            <a:r>
              <a:rPr lang="en-GB" dirty="0">
                <a:solidFill>
                  <a:schemeClr val="tx1"/>
                </a:solidFill>
                <a:cs typeface="Arial MT"/>
              </a:rPr>
              <a:t>query</a:t>
            </a:r>
            <a:r>
              <a:rPr lang="en-GB" spc="4" dirty="0">
                <a:solidFill>
                  <a:schemeClr val="tx1"/>
                </a:solidFill>
                <a:cs typeface="Arial MT"/>
              </a:rPr>
              <a:t> </a:t>
            </a:r>
            <a:r>
              <a:rPr lang="en-GB" dirty="0">
                <a:solidFill>
                  <a:schemeClr val="tx1"/>
                </a:solidFill>
                <a:cs typeface="Arial MT"/>
              </a:rPr>
              <a:t>to</a:t>
            </a:r>
            <a:r>
              <a:rPr lang="en-GB" spc="4" dirty="0">
                <a:solidFill>
                  <a:schemeClr val="tx1"/>
                </a:solidFill>
                <a:cs typeface="Arial MT"/>
              </a:rPr>
              <a:t> </a:t>
            </a:r>
            <a:r>
              <a:rPr lang="en-GB" dirty="0">
                <a:solidFill>
                  <a:schemeClr val="tx1"/>
                </a:solidFill>
                <a:cs typeface="Arial MT"/>
              </a:rPr>
              <a:t>the</a:t>
            </a:r>
            <a:r>
              <a:rPr lang="en-GB" spc="-181" dirty="0">
                <a:solidFill>
                  <a:schemeClr val="tx1"/>
                </a:solidFill>
                <a:cs typeface="Arial MT"/>
              </a:rPr>
              <a:t> </a:t>
            </a:r>
            <a:r>
              <a:rPr lang="en-GB" dirty="0">
                <a:solidFill>
                  <a:schemeClr val="tx1"/>
                </a:solidFill>
                <a:cs typeface="Arial MT"/>
              </a:rPr>
              <a:t>API</a:t>
            </a:r>
            <a:r>
              <a:rPr lang="en-GB" spc="4" dirty="0">
                <a:solidFill>
                  <a:schemeClr val="tx1"/>
                </a:solidFill>
                <a:cs typeface="Arial MT"/>
              </a:rPr>
              <a:t> </a:t>
            </a:r>
            <a:r>
              <a:rPr lang="en-GB" dirty="0">
                <a:solidFill>
                  <a:schemeClr val="tx1"/>
                </a:solidFill>
                <a:cs typeface="Arial MT"/>
              </a:rPr>
              <a:t>and</a:t>
            </a:r>
            <a:r>
              <a:rPr lang="en-GB" spc="4" dirty="0">
                <a:solidFill>
                  <a:schemeClr val="tx1"/>
                </a:solidFill>
                <a:cs typeface="Arial MT"/>
              </a:rPr>
              <a:t> </a:t>
            </a:r>
            <a:r>
              <a:rPr lang="en-GB" dirty="0">
                <a:solidFill>
                  <a:schemeClr val="tx1"/>
                </a:solidFill>
                <a:cs typeface="Arial MT"/>
              </a:rPr>
              <a:t>gets </a:t>
            </a:r>
            <a:r>
              <a:rPr lang="en-GB" spc="-931" dirty="0">
                <a:solidFill>
                  <a:schemeClr val="tx1"/>
                </a:solidFill>
                <a:cs typeface="Arial MT"/>
              </a:rPr>
              <a:t> </a:t>
            </a:r>
            <a:r>
              <a:rPr lang="en-GB" dirty="0">
                <a:solidFill>
                  <a:schemeClr val="tx1"/>
                </a:solidFill>
                <a:cs typeface="Arial MT"/>
              </a:rPr>
              <a:t>back the data set that corresponds to the </a:t>
            </a:r>
            <a:r>
              <a:rPr lang="en-GB" spc="-43" dirty="0">
                <a:solidFill>
                  <a:schemeClr val="tx1"/>
                </a:solidFill>
                <a:cs typeface="Arial MT"/>
              </a:rPr>
              <a:t>query.</a:t>
            </a:r>
            <a:endParaRPr lang="en-GB" dirty="0">
              <a:solidFill>
                <a:schemeClr val="tx1"/>
              </a:solidFill>
              <a:cs typeface="Arial MT"/>
            </a:endParaRPr>
          </a:p>
          <a:p>
            <a:pPr marL="10952" marR="4381">
              <a:lnSpc>
                <a:spcPct val="100899"/>
              </a:lnSpc>
            </a:pPr>
            <a:r>
              <a:rPr lang="en-GB" dirty="0">
                <a:solidFill>
                  <a:schemeClr val="tx1"/>
                </a:solidFill>
                <a:cs typeface="Arial MT"/>
              </a:rPr>
              <a:t>Uses regex, is</a:t>
            </a:r>
            <a:r>
              <a:rPr lang="en-GB" spc="4" dirty="0">
                <a:solidFill>
                  <a:schemeClr val="tx1"/>
                </a:solidFill>
                <a:cs typeface="Arial MT"/>
              </a:rPr>
              <a:t> </a:t>
            </a:r>
            <a:r>
              <a:rPr lang="en-GB" dirty="0">
                <a:solidFill>
                  <a:schemeClr val="tx1"/>
                </a:solidFill>
                <a:cs typeface="Arial MT"/>
              </a:rPr>
              <a:t>quite</a:t>
            </a:r>
            <a:r>
              <a:rPr lang="en-GB" spc="4" dirty="0">
                <a:solidFill>
                  <a:schemeClr val="tx1"/>
                </a:solidFill>
                <a:cs typeface="Arial MT"/>
              </a:rPr>
              <a:t> </a:t>
            </a:r>
            <a:r>
              <a:rPr lang="en-GB" dirty="0">
                <a:solidFill>
                  <a:schemeClr val="tx1"/>
                </a:solidFill>
                <a:cs typeface="Arial MT"/>
              </a:rPr>
              <a:t>human-unreadable </a:t>
            </a:r>
            <a:r>
              <a:rPr lang="en-GB" spc="-931" dirty="0">
                <a:solidFill>
                  <a:schemeClr val="tx1"/>
                </a:solidFill>
                <a:cs typeface="Arial MT"/>
              </a:rPr>
              <a:t> </a:t>
            </a:r>
            <a:r>
              <a:rPr lang="en-GB" dirty="0">
                <a:solidFill>
                  <a:schemeClr val="tx1"/>
                </a:solidFill>
                <a:cs typeface="Arial MT"/>
              </a:rPr>
              <a:t>Syntax</a:t>
            </a:r>
            <a:r>
              <a:rPr lang="en-GB" spc="-4" dirty="0">
                <a:solidFill>
                  <a:schemeClr val="tx1"/>
                </a:solidFill>
                <a:cs typeface="Arial MT"/>
              </a:rPr>
              <a:t> </a:t>
            </a:r>
            <a:r>
              <a:rPr lang="en-GB" dirty="0">
                <a:solidFill>
                  <a:schemeClr val="tx1"/>
                </a:solidFill>
                <a:cs typeface="Arial MT"/>
              </a:rPr>
              <a:t>is limited</a:t>
            </a:r>
          </a:p>
          <a:p>
            <a:pPr marL="10952" marR="4381">
              <a:lnSpc>
                <a:spcPct val="100899"/>
              </a:lnSpc>
            </a:pPr>
            <a:endParaRPr lang="en-GB" dirty="0">
              <a:solidFill>
                <a:srgbClr val="EE220C"/>
              </a:solidFill>
              <a:cs typeface="Arial MT"/>
            </a:endParaRPr>
          </a:p>
          <a:p>
            <a:pPr marL="0" marR="4381" indent="0">
              <a:lnSpc>
                <a:spcPct val="100899"/>
              </a:lnSpc>
              <a:buNone/>
            </a:pPr>
            <a:r>
              <a:rPr lang="en-GB" dirty="0">
                <a:solidFill>
                  <a:schemeClr val="tx1"/>
                </a:solidFill>
                <a:cs typeface="Arial MT"/>
              </a:rPr>
              <a:t>See </a:t>
            </a:r>
            <a:r>
              <a:rPr lang="en-GB" u="heavy" spc="13" dirty="0">
                <a:solidFill>
                  <a:schemeClr val="tx1"/>
                </a:solidFill>
                <a:uFill>
                  <a:solidFill>
                    <a:srgbClr val="5E5E5E"/>
                  </a:solidFill>
                </a:uFill>
                <a:cs typeface="Arial MT"/>
              </a:rPr>
              <a:t>https://wiki.openstreetmap.org/wiki/Overpass_API</a:t>
            </a:r>
            <a:endParaRPr lang="en-GB" dirty="0">
              <a:solidFill>
                <a:schemeClr val="tx1"/>
              </a:solidFill>
              <a:cs typeface="Arial MT"/>
            </a:endParaRPr>
          </a:p>
          <a:p>
            <a:pPr marL="0" indent="0">
              <a:buNone/>
            </a:pPr>
            <a:endParaRPr lang="en-GB" dirty="0"/>
          </a:p>
        </p:txBody>
      </p:sp>
      <p:sp>
        <p:nvSpPr>
          <p:cNvPr id="10" name="Title 9">
            <a:extLst>
              <a:ext uri="{FF2B5EF4-FFF2-40B4-BE49-F238E27FC236}">
                <a16:creationId xmlns:a16="http://schemas.microsoft.com/office/drawing/2014/main" id="{0F864695-FCEE-4D28-9A72-AD83FFF0171F}"/>
              </a:ext>
            </a:extLst>
          </p:cNvPr>
          <p:cNvSpPr>
            <a:spLocks noGrp="1"/>
          </p:cNvSpPr>
          <p:nvPr>
            <p:ph type="title"/>
          </p:nvPr>
        </p:nvSpPr>
        <p:spPr/>
        <p:txBody>
          <a:bodyPr/>
          <a:lstStyle/>
          <a:p>
            <a:r>
              <a:rPr lang="en-GB" dirty="0"/>
              <a:t>From Overpass API</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88142" y="456957"/>
            <a:ext cx="8157403" cy="8157403"/>
          </a:xfrm>
          <a:prstGeom prst="rect">
            <a:avLst/>
          </a:prstGeom>
          <a:solidFill>
            <a:schemeClr val="bg1"/>
          </a:solidFill>
          <a:ln>
            <a:noFill/>
          </a:ln>
        </p:spPr>
      </p:pic>
      <p:sp>
        <p:nvSpPr>
          <p:cNvPr id="7" name="Titel 6"/>
          <p:cNvSpPr>
            <a:spLocks noGrp="1"/>
          </p:cNvSpPr>
          <p:nvPr>
            <p:ph type="title"/>
          </p:nvPr>
        </p:nvSpPr>
        <p:spPr/>
        <p:txBody>
          <a:bodyPr>
            <a:noAutofit/>
          </a:bodyPr>
          <a:lstStyle/>
          <a:p>
            <a:r>
              <a:rPr lang="de-DE" dirty="0">
                <a:solidFill>
                  <a:schemeClr val="tx1"/>
                </a:solidFill>
              </a:rPr>
              <a:t>Network science and Complexity</a:t>
            </a:r>
          </a:p>
        </p:txBody>
      </p:sp>
      <p:sp>
        <p:nvSpPr>
          <p:cNvPr id="8" name="Vertikaler Textplatzhalter 7"/>
          <p:cNvSpPr>
            <a:spLocks noGrp="1"/>
          </p:cNvSpPr>
          <p:nvPr>
            <p:ph type="body" idx="1"/>
          </p:nvPr>
        </p:nvSpPr>
        <p:spPr>
          <a:xfrm>
            <a:off x="493200" y="2091600"/>
            <a:ext cx="8194942" cy="6286500"/>
          </a:xfrm>
        </p:spPr>
        <p:txBody>
          <a:bodyPr>
            <a:noAutofit/>
          </a:bodyPr>
          <a:lstStyle/>
          <a:p>
            <a:r>
              <a:rPr lang="en-US" dirty="0">
                <a:solidFill>
                  <a:schemeClr val="tx1"/>
                </a:solidFill>
                <a:ea typeface="Roboto" panose="02000000000000000000" pitchFamily="2" charset="0"/>
              </a:rPr>
              <a:t>Complex systems and interaction amongst its parts might be represented in various ways through networks.</a:t>
            </a:r>
          </a:p>
          <a:p>
            <a:r>
              <a:rPr lang="en-US" dirty="0">
                <a:solidFill>
                  <a:schemeClr val="tx1"/>
                </a:solidFill>
                <a:ea typeface="Roboto" panose="02000000000000000000" pitchFamily="2" charset="0"/>
              </a:rPr>
              <a:t>If we understand the dynamics of one system, we can extend the emerging patterns to different systems</a:t>
            </a:r>
          </a:p>
        </p:txBody>
      </p:sp>
      <p:sp>
        <p:nvSpPr>
          <p:cNvPr id="2" name="Rectangle 1"/>
          <p:cNvSpPr/>
          <p:nvPr/>
        </p:nvSpPr>
        <p:spPr>
          <a:xfrm>
            <a:off x="8568533" y="8649699"/>
            <a:ext cx="8277013" cy="311175"/>
          </a:xfrm>
          <a:prstGeom prst="rect">
            <a:avLst/>
          </a:prstGeom>
        </p:spPr>
        <p:txBody>
          <a:bodyPr wrap="square">
            <a:spAutoFit/>
          </a:bodyPr>
          <a:lstStyle/>
          <a:p>
            <a:r>
              <a:rPr lang="en-US" sz="1422" dirty="0">
                <a:solidFill>
                  <a:schemeClr val="bg1"/>
                </a:solidFill>
                <a:latin typeface="Roboto Condensed" panose="02000000000000000000" pitchFamily="2" charset="0"/>
                <a:ea typeface="Roboto Condensed" panose="02000000000000000000" pitchFamily="2" charset="0"/>
              </a:rPr>
              <a:t>Source www.coppelia.io/2012/06/graphing-the-history-of-philosophy/</a:t>
            </a:r>
          </a:p>
        </p:txBody>
      </p:sp>
      <p:sp>
        <p:nvSpPr>
          <p:cNvPr id="3" name="Rectangle 2">
            <a:extLst>
              <a:ext uri="{FF2B5EF4-FFF2-40B4-BE49-F238E27FC236}">
                <a16:creationId xmlns:a16="http://schemas.microsoft.com/office/drawing/2014/main" id="{BCA2E455-D35F-4B0F-8836-05F3E6EA6634}"/>
              </a:ext>
            </a:extLst>
          </p:cNvPr>
          <p:cNvSpPr/>
          <p:nvPr/>
        </p:nvSpPr>
        <p:spPr>
          <a:xfrm>
            <a:off x="547737" y="8314543"/>
            <a:ext cx="8085868" cy="646331"/>
          </a:xfrm>
          <a:prstGeom prst="rect">
            <a:avLst/>
          </a:prstGeom>
        </p:spPr>
        <p:txBody>
          <a:bodyPr wrap="none">
            <a:spAutoFit/>
          </a:bodyPr>
          <a:lstStyle/>
          <a:p>
            <a:r>
              <a:rPr lang="en-US" i="1" dirty="0">
                <a:solidFill>
                  <a:schemeClr val="tx1"/>
                </a:solidFill>
                <a:latin typeface="Bahnschrift" panose="020B0502040204020203" pitchFamily="34" charset="0"/>
                <a:ea typeface="Roboto" panose="02000000000000000000" pitchFamily="2" charset="0"/>
              </a:rPr>
              <a:t>Infer generic functioning mechanisms.</a:t>
            </a:r>
            <a:endParaRPr lang="en-GB" i="1" dirty="0">
              <a:latin typeface="Bahnschrift" panose="020B0502040204020203" pitchFamily="34" charset="0"/>
            </a:endParaRPr>
          </a:p>
        </p:txBody>
      </p:sp>
    </p:spTree>
    <p:extLst>
      <p:ext uri="{BB962C8B-B14F-4D97-AF65-F5344CB8AC3E}">
        <p14:creationId xmlns:p14="http://schemas.microsoft.com/office/powerpoint/2010/main" val="3829064393"/>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6163" y="142988"/>
            <a:ext cx="6738801" cy="667481"/>
          </a:xfrm>
          <a:prstGeom prst="rect">
            <a:avLst/>
          </a:prstGeom>
        </p:spPr>
        <p:txBody>
          <a:bodyPr vert="horz" wrap="square" lIns="0" tIns="10405" rIns="0" bIns="0" rtlCol="0">
            <a:spAutoFit/>
          </a:bodyPr>
          <a:lstStyle/>
          <a:p>
            <a:pPr marL="10952">
              <a:spcBef>
                <a:spcPts val="82"/>
              </a:spcBef>
            </a:pPr>
            <a:r>
              <a:rPr sz="4269" spc="-4" dirty="0">
                <a:solidFill>
                  <a:srgbClr val="FFFFFF"/>
                </a:solidFill>
              </a:rPr>
              <a:t>Download</a:t>
            </a:r>
            <a:r>
              <a:rPr sz="4269" spc="-17" dirty="0">
                <a:solidFill>
                  <a:srgbClr val="FFFFFF"/>
                </a:solidFill>
              </a:rPr>
              <a:t> </a:t>
            </a:r>
            <a:r>
              <a:rPr sz="4269" spc="-4" dirty="0">
                <a:solidFill>
                  <a:srgbClr val="FFFFFF"/>
                </a:solidFill>
              </a:rPr>
              <a:t>via</a:t>
            </a:r>
            <a:r>
              <a:rPr sz="4269" spc="-13" dirty="0">
                <a:solidFill>
                  <a:srgbClr val="FFFFFF"/>
                </a:solidFill>
              </a:rPr>
              <a:t> </a:t>
            </a:r>
            <a:r>
              <a:rPr sz="4269" spc="-4" dirty="0">
                <a:solidFill>
                  <a:srgbClr val="FFFFFF"/>
                </a:solidFill>
              </a:rPr>
              <a:t>Overpass</a:t>
            </a:r>
            <a:r>
              <a:rPr sz="4269" spc="-246" dirty="0">
                <a:solidFill>
                  <a:srgbClr val="FFFFFF"/>
                </a:solidFill>
              </a:rPr>
              <a:t> </a:t>
            </a:r>
            <a:r>
              <a:rPr sz="4269" spc="-4" dirty="0">
                <a:solidFill>
                  <a:srgbClr val="FFFFFF"/>
                </a:solidFill>
              </a:rPr>
              <a:t>API</a:t>
            </a:r>
            <a:endParaRPr sz="4269"/>
          </a:p>
        </p:txBody>
      </p:sp>
      <p:pic>
        <p:nvPicPr>
          <p:cNvPr id="4" name="object 4"/>
          <p:cNvPicPr/>
          <p:nvPr/>
        </p:nvPicPr>
        <p:blipFill>
          <a:blip r:embed="rId2" cstate="print"/>
          <a:stretch>
            <a:fillRect/>
          </a:stretch>
        </p:blipFill>
        <p:spPr>
          <a:xfrm>
            <a:off x="302784" y="1260278"/>
            <a:ext cx="9527755" cy="7471669"/>
          </a:xfrm>
          <a:prstGeom prst="rect">
            <a:avLst/>
          </a:prstGeom>
        </p:spPr>
      </p:pic>
      <p:pic>
        <p:nvPicPr>
          <p:cNvPr id="5" name="object 5"/>
          <p:cNvPicPr/>
          <p:nvPr/>
        </p:nvPicPr>
        <p:blipFill>
          <a:blip r:embed="rId3" cstate="print"/>
          <a:stretch>
            <a:fillRect/>
          </a:stretch>
        </p:blipFill>
        <p:spPr>
          <a:xfrm>
            <a:off x="10094995" y="1207399"/>
            <a:ext cx="6745609" cy="4485002"/>
          </a:xfrm>
          <a:prstGeom prst="rect">
            <a:avLst/>
          </a:prstGeom>
        </p:spPr>
      </p:pic>
      <p:sp>
        <p:nvSpPr>
          <p:cNvPr id="6" name="object 6"/>
          <p:cNvSpPr txBox="1"/>
          <p:nvPr/>
        </p:nvSpPr>
        <p:spPr>
          <a:xfrm>
            <a:off x="10640519" y="6052221"/>
            <a:ext cx="6166510" cy="626060"/>
          </a:xfrm>
          <a:prstGeom prst="rect">
            <a:avLst/>
          </a:prstGeom>
        </p:spPr>
        <p:txBody>
          <a:bodyPr vert="horz" wrap="square" lIns="0" tIns="10405" rIns="0" bIns="0" rtlCol="0">
            <a:spAutoFit/>
          </a:bodyPr>
          <a:lstStyle/>
          <a:p>
            <a:pPr marL="10952">
              <a:spcBef>
                <a:spcPts val="82"/>
              </a:spcBef>
            </a:pPr>
            <a:r>
              <a:rPr sz="4000" spc="-4" dirty="0">
                <a:latin typeface="Bahnschrift" panose="020B0502040204020203" pitchFamily="34" charset="0"/>
                <a:cs typeface="Arial MT"/>
              </a:rPr>
              <a:t>https://overpass-turbo.eu/</a:t>
            </a:r>
            <a:endParaRPr sz="4000" dirty="0">
              <a:latin typeface="Bahnschrift" panose="020B0502040204020203" pitchFamily="34" charset="0"/>
              <a:cs typeface="Arial MT"/>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3200" y="871200"/>
            <a:ext cx="14800185" cy="749170"/>
          </a:xfrm>
          <a:prstGeom prst="rect">
            <a:avLst/>
          </a:prstGeom>
        </p:spPr>
        <p:txBody>
          <a:bodyPr vert="horz" wrap="square" lIns="0" tIns="10405" rIns="0" bIns="0" rtlCol="0">
            <a:spAutoFit/>
          </a:bodyPr>
          <a:lstStyle/>
          <a:p>
            <a:pPr marL="10952">
              <a:spcBef>
                <a:spcPts val="82"/>
              </a:spcBef>
            </a:pPr>
            <a:r>
              <a:rPr lang="en-GB" spc="-4" dirty="0">
                <a:solidFill>
                  <a:schemeClr val="tx1"/>
                </a:solidFill>
              </a:rPr>
              <a:t>F</a:t>
            </a:r>
            <a:r>
              <a:rPr spc="-4" dirty="0">
                <a:solidFill>
                  <a:schemeClr val="tx1"/>
                </a:solidFill>
              </a:rPr>
              <a:t>rom </a:t>
            </a:r>
            <a:r>
              <a:rPr lang="en-GB" spc="-4" dirty="0">
                <a:solidFill>
                  <a:schemeClr val="tx1"/>
                </a:solidFill>
              </a:rPr>
              <a:t>Distributors</a:t>
            </a:r>
            <a:endParaRPr dirty="0">
              <a:solidFill>
                <a:schemeClr val="tx1"/>
              </a:solidFill>
            </a:endParaRPr>
          </a:p>
        </p:txBody>
      </p:sp>
      <p:sp>
        <p:nvSpPr>
          <p:cNvPr id="3" name="object 3"/>
          <p:cNvSpPr txBox="1"/>
          <p:nvPr/>
        </p:nvSpPr>
        <p:spPr>
          <a:xfrm>
            <a:off x="493200" y="7921833"/>
            <a:ext cx="8177725" cy="630484"/>
          </a:xfrm>
          <a:prstGeom prst="rect">
            <a:avLst/>
          </a:prstGeom>
        </p:spPr>
        <p:txBody>
          <a:bodyPr vert="horz" wrap="square" lIns="0" tIns="14786" rIns="0" bIns="0" rtlCol="0">
            <a:spAutoFit/>
          </a:bodyPr>
          <a:lstStyle/>
          <a:p>
            <a:pPr marL="10952" algn="l">
              <a:spcBef>
                <a:spcPts val="116"/>
              </a:spcBef>
            </a:pPr>
            <a:r>
              <a:rPr sz="4000" u="heavy" spc="13" dirty="0">
                <a:solidFill>
                  <a:schemeClr val="tx1"/>
                </a:solidFill>
                <a:uFill>
                  <a:solidFill>
                    <a:srgbClr val="5E5E5E"/>
                  </a:solidFill>
                </a:uFill>
                <a:latin typeface="Bahnschrift" panose="020B0502040204020203" pitchFamily="34" charset="0"/>
                <a:cs typeface="Arial MT"/>
              </a:rPr>
              <a:t>https://download.geofabrik.de/</a:t>
            </a:r>
            <a:endParaRPr sz="4000" dirty="0">
              <a:solidFill>
                <a:schemeClr val="tx1"/>
              </a:solidFill>
              <a:latin typeface="Bahnschrift" panose="020B0502040204020203" pitchFamily="34" charset="0"/>
              <a:cs typeface="Arial MT"/>
            </a:endParaRPr>
          </a:p>
        </p:txBody>
      </p:sp>
      <p:pic>
        <p:nvPicPr>
          <p:cNvPr id="4" name="object 4"/>
          <p:cNvPicPr/>
          <p:nvPr/>
        </p:nvPicPr>
        <p:blipFill>
          <a:blip r:embed="rId3" cstate="print"/>
          <a:stretch>
            <a:fillRect/>
          </a:stretch>
        </p:blipFill>
        <p:spPr>
          <a:xfrm>
            <a:off x="436114" y="2078692"/>
            <a:ext cx="16273455" cy="5100579"/>
          </a:xfrm>
          <a:prstGeom prst="rect">
            <a:avLst/>
          </a:prstGeom>
        </p:spPr>
      </p:pic>
      <p:sp>
        <p:nvSpPr>
          <p:cNvPr id="6" name="object 20">
            <a:extLst>
              <a:ext uri="{FF2B5EF4-FFF2-40B4-BE49-F238E27FC236}">
                <a16:creationId xmlns:a16="http://schemas.microsoft.com/office/drawing/2014/main" id="{9C4D2A08-1291-4A4D-8C34-E23246455BD7}"/>
              </a:ext>
            </a:extLst>
          </p:cNvPr>
          <p:cNvSpPr txBox="1"/>
          <p:nvPr/>
        </p:nvSpPr>
        <p:spPr>
          <a:xfrm>
            <a:off x="436113" y="8647408"/>
            <a:ext cx="10108669" cy="627719"/>
          </a:xfrm>
          <a:prstGeom prst="rect">
            <a:avLst/>
          </a:prstGeom>
        </p:spPr>
        <p:txBody>
          <a:bodyPr vert="horz" wrap="square" lIns="0" tIns="12048" rIns="0" bIns="0" rtlCol="0">
            <a:spAutoFit/>
          </a:bodyPr>
          <a:lstStyle/>
          <a:p>
            <a:pPr marL="10952" algn="l">
              <a:spcBef>
                <a:spcPts val="95"/>
              </a:spcBef>
            </a:pPr>
            <a:r>
              <a:rPr lang="en-GB" sz="4000" dirty="0">
                <a:solidFill>
                  <a:schemeClr val="accent5"/>
                </a:solidFill>
                <a:latin typeface="Bahnschrift" panose="020B0502040204020203" pitchFamily="34" charset="0"/>
                <a:cs typeface="Arial MT"/>
              </a:rPr>
              <a:t>Custom</a:t>
            </a:r>
            <a:r>
              <a:rPr lang="en-GB" sz="4000" spc="-78" dirty="0">
                <a:solidFill>
                  <a:schemeClr val="accent5"/>
                </a:solidFill>
                <a:latin typeface="Bahnschrift" panose="020B0502040204020203" pitchFamily="34" charset="0"/>
                <a:cs typeface="Arial MT"/>
              </a:rPr>
              <a:t> </a:t>
            </a:r>
            <a:r>
              <a:rPr lang="en-GB" sz="4000" dirty="0">
                <a:solidFill>
                  <a:schemeClr val="accent5"/>
                </a:solidFill>
                <a:latin typeface="Bahnschrift" panose="020B0502040204020203" pitchFamily="34" charset="0"/>
                <a:cs typeface="Arial MT"/>
              </a:rPr>
              <a:t>extract </a:t>
            </a:r>
            <a:r>
              <a:rPr sz="4000" u="heavy" dirty="0">
                <a:uFill>
                  <a:solidFill>
                    <a:srgbClr val="000000"/>
                  </a:solidFill>
                </a:uFill>
                <a:latin typeface="Bahnschrift" panose="020B0502040204020203" pitchFamily="34" charset="0"/>
                <a:cs typeface="Arial MT"/>
              </a:rPr>
              <a:t>https://extract.bbbike.org/</a:t>
            </a:r>
            <a:endParaRPr sz="4000" dirty="0">
              <a:latin typeface="Bahnschrift" panose="020B0502040204020203" pitchFamily="34" charset="0"/>
              <a:cs typeface="Arial MT"/>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3200" y="871200"/>
            <a:ext cx="14800185" cy="749170"/>
          </a:xfrm>
          <a:prstGeom prst="rect">
            <a:avLst/>
          </a:prstGeom>
        </p:spPr>
        <p:txBody>
          <a:bodyPr vert="horz" wrap="square" lIns="0" tIns="10405" rIns="0" bIns="0" rtlCol="0">
            <a:spAutoFit/>
          </a:bodyPr>
          <a:lstStyle/>
          <a:p>
            <a:pPr marL="10952">
              <a:spcBef>
                <a:spcPts val="82"/>
              </a:spcBef>
              <a:tabLst>
                <a:tab pos="2871740" algn="l"/>
              </a:tabLst>
            </a:pPr>
            <a:r>
              <a:rPr lang="en-GB" spc="-4" dirty="0">
                <a:solidFill>
                  <a:schemeClr val="tx1"/>
                </a:solidFill>
              </a:rPr>
              <a:t>Via </a:t>
            </a:r>
            <a:r>
              <a:rPr spc="-4" dirty="0" err="1">
                <a:solidFill>
                  <a:schemeClr val="tx1"/>
                </a:solidFill>
              </a:rPr>
              <a:t>OSMnx</a:t>
            </a:r>
            <a:r>
              <a:rPr lang="en-GB" spc="-4" dirty="0">
                <a:solidFill>
                  <a:schemeClr val="tx1"/>
                </a:solidFill>
              </a:rPr>
              <a:t> (OSM + </a:t>
            </a:r>
            <a:r>
              <a:rPr lang="en-GB" spc="-4" dirty="0" err="1">
                <a:solidFill>
                  <a:schemeClr val="tx1"/>
                </a:solidFill>
              </a:rPr>
              <a:t>NetworkX</a:t>
            </a:r>
            <a:r>
              <a:rPr lang="en-GB" spc="-4" dirty="0">
                <a:solidFill>
                  <a:schemeClr val="tx1"/>
                </a:solidFill>
              </a:rPr>
              <a:t>)</a:t>
            </a:r>
            <a:endParaRPr dirty="0">
              <a:solidFill>
                <a:schemeClr val="tx1"/>
              </a:solidFill>
            </a:endParaRPr>
          </a:p>
        </p:txBody>
      </p:sp>
      <p:sp>
        <p:nvSpPr>
          <p:cNvPr id="5" name="Text Placeholder 4">
            <a:extLst>
              <a:ext uri="{FF2B5EF4-FFF2-40B4-BE49-F238E27FC236}">
                <a16:creationId xmlns:a16="http://schemas.microsoft.com/office/drawing/2014/main" id="{732E5413-0D3D-4C73-9611-423BAC7D845B}"/>
              </a:ext>
            </a:extLst>
          </p:cNvPr>
          <p:cNvSpPr>
            <a:spLocks noGrp="1"/>
          </p:cNvSpPr>
          <p:nvPr>
            <p:ph type="body" idx="1"/>
          </p:nvPr>
        </p:nvSpPr>
        <p:spPr/>
        <p:txBody>
          <a:bodyPr/>
          <a:lstStyle/>
          <a:p>
            <a:endParaRPr lang="en-GB"/>
          </a:p>
        </p:txBody>
      </p:sp>
      <p:pic>
        <p:nvPicPr>
          <p:cNvPr id="3" name="object 3"/>
          <p:cNvPicPr/>
          <p:nvPr/>
        </p:nvPicPr>
        <p:blipFill>
          <a:blip r:embed="rId2" cstate="print"/>
          <a:stretch>
            <a:fillRect/>
          </a:stretch>
        </p:blipFill>
        <p:spPr>
          <a:xfrm>
            <a:off x="477688" y="2152558"/>
            <a:ext cx="14313297" cy="5756816"/>
          </a:xfrm>
          <a:prstGeom prst="rect">
            <a:avLst/>
          </a:prstGeom>
        </p:spPr>
      </p:pic>
      <p:sp>
        <p:nvSpPr>
          <p:cNvPr id="4" name="object 4"/>
          <p:cNvSpPr txBox="1"/>
          <p:nvPr/>
        </p:nvSpPr>
        <p:spPr>
          <a:xfrm>
            <a:off x="477688" y="8454007"/>
            <a:ext cx="9930907" cy="629378"/>
          </a:xfrm>
          <a:prstGeom prst="rect">
            <a:avLst/>
          </a:prstGeom>
        </p:spPr>
        <p:txBody>
          <a:bodyPr vert="horz" wrap="square" lIns="0" tIns="13691" rIns="0" bIns="0" rtlCol="0">
            <a:spAutoFit/>
          </a:bodyPr>
          <a:lstStyle/>
          <a:p>
            <a:pPr marL="10952" marR="4381" algn="l">
              <a:lnSpc>
                <a:spcPct val="100400"/>
              </a:lnSpc>
              <a:spcBef>
                <a:spcPts val="108"/>
              </a:spcBef>
            </a:pPr>
            <a:r>
              <a:rPr lang="pt-BR" sz="4000" spc="17" dirty="0">
                <a:solidFill>
                  <a:schemeClr val="tx1"/>
                </a:solidFill>
                <a:latin typeface="Bahnschrift" panose="020B0502040204020203" pitchFamily="34" charset="0"/>
                <a:cs typeface="Arial MT"/>
              </a:rPr>
              <a:t>h</a:t>
            </a:r>
            <a:r>
              <a:rPr lang="pt-BR" sz="4000" spc="4" dirty="0">
                <a:solidFill>
                  <a:schemeClr val="tx1"/>
                </a:solidFill>
                <a:latin typeface="Bahnschrift" panose="020B0502040204020203" pitchFamily="34" charset="0"/>
                <a:cs typeface="Arial MT"/>
              </a:rPr>
              <a:t>tt</a:t>
            </a:r>
            <a:r>
              <a:rPr lang="pt-BR" sz="4000" spc="17" dirty="0">
                <a:solidFill>
                  <a:schemeClr val="tx1"/>
                </a:solidFill>
                <a:latin typeface="Bahnschrift" panose="020B0502040204020203" pitchFamily="34" charset="0"/>
                <a:cs typeface="Arial MT"/>
              </a:rPr>
              <a:t>ps</a:t>
            </a:r>
            <a:r>
              <a:rPr lang="pt-BR" sz="4000" spc="4" dirty="0">
                <a:solidFill>
                  <a:schemeClr val="tx1"/>
                </a:solidFill>
                <a:latin typeface="Bahnschrift" panose="020B0502040204020203" pitchFamily="34" charset="0"/>
                <a:cs typeface="Arial MT"/>
              </a:rPr>
              <a:t>://</a:t>
            </a:r>
            <a:r>
              <a:rPr lang="pt-BR" sz="4000" spc="17" dirty="0">
                <a:solidFill>
                  <a:schemeClr val="tx1"/>
                </a:solidFill>
                <a:latin typeface="Bahnschrift" panose="020B0502040204020203" pitchFamily="34" charset="0"/>
                <a:cs typeface="Arial MT"/>
              </a:rPr>
              <a:t>osmnx</a:t>
            </a:r>
            <a:r>
              <a:rPr lang="pt-BR" sz="4000" spc="4" dirty="0">
                <a:solidFill>
                  <a:schemeClr val="tx1"/>
                </a:solidFill>
                <a:latin typeface="Bahnschrift" panose="020B0502040204020203" pitchFamily="34" charset="0"/>
                <a:cs typeface="Arial MT"/>
              </a:rPr>
              <a:t>.</a:t>
            </a:r>
            <a:r>
              <a:rPr lang="pt-BR" sz="4000" spc="13" dirty="0">
                <a:solidFill>
                  <a:schemeClr val="tx1"/>
                </a:solidFill>
                <a:latin typeface="Bahnschrift" panose="020B0502040204020203" pitchFamily="34" charset="0"/>
                <a:cs typeface="Arial MT"/>
              </a:rPr>
              <a:t>read</a:t>
            </a:r>
            <a:r>
              <a:rPr lang="pt-BR" sz="4000" spc="4" dirty="0">
                <a:solidFill>
                  <a:schemeClr val="tx1"/>
                </a:solidFill>
                <a:latin typeface="Bahnschrift" panose="020B0502040204020203" pitchFamily="34" charset="0"/>
                <a:cs typeface="Arial MT"/>
              </a:rPr>
              <a:t>t</a:t>
            </a:r>
            <a:r>
              <a:rPr lang="pt-BR" sz="4000" spc="17" dirty="0">
                <a:solidFill>
                  <a:schemeClr val="tx1"/>
                </a:solidFill>
                <a:latin typeface="Bahnschrift" panose="020B0502040204020203" pitchFamily="34" charset="0"/>
                <a:cs typeface="Arial MT"/>
              </a:rPr>
              <a:t>hedocs</a:t>
            </a:r>
            <a:r>
              <a:rPr lang="pt-BR" sz="4000" spc="4" dirty="0">
                <a:solidFill>
                  <a:schemeClr val="tx1"/>
                </a:solidFill>
                <a:latin typeface="Bahnschrift" panose="020B0502040204020203" pitchFamily="34" charset="0"/>
                <a:cs typeface="Arial MT"/>
              </a:rPr>
              <a:t>.</a:t>
            </a:r>
            <a:r>
              <a:rPr lang="pt-BR" sz="4000" spc="9" dirty="0">
                <a:solidFill>
                  <a:schemeClr val="tx1"/>
                </a:solidFill>
                <a:latin typeface="Bahnschrift" panose="020B0502040204020203" pitchFamily="34" charset="0"/>
                <a:cs typeface="Arial MT"/>
              </a:rPr>
              <a:t>io</a:t>
            </a:r>
            <a:r>
              <a:rPr lang="pt-BR" sz="4000" spc="4" dirty="0">
                <a:solidFill>
                  <a:schemeClr val="tx1"/>
                </a:solidFill>
                <a:latin typeface="Bahnschrift" panose="020B0502040204020203" pitchFamily="34" charset="0"/>
                <a:cs typeface="Arial MT"/>
              </a:rPr>
              <a:t>/</a:t>
            </a:r>
            <a:r>
              <a:rPr lang="pt-BR" sz="4000" spc="17" dirty="0">
                <a:solidFill>
                  <a:schemeClr val="tx1"/>
                </a:solidFill>
                <a:latin typeface="Bahnschrift" panose="020B0502040204020203" pitchFamily="34" charset="0"/>
                <a:cs typeface="Arial MT"/>
              </a:rPr>
              <a:t>en</a:t>
            </a:r>
            <a:r>
              <a:rPr lang="pt-BR" sz="4000" spc="4" dirty="0">
                <a:solidFill>
                  <a:schemeClr val="tx1"/>
                </a:solidFill>
                <a:latin typeface="Bahnschrift" panose="020B0502040204020203" pitchFamily="34" charset="0"/>
                <a:cs typeface="Arial MT"/>
              </a:rPr>
              <a:t>/</a:t>
            </a:r>
            <a:r>
              <a:rPr lang="pt-BR" sz="4000" spc="13" dirty="0">
                <a:solidFill>
                  <a:schemeClr val="tx1"/>
                </a:solidFill>
                <a:latin typeface="Bahnschrift" panose="020B0502040204020203" pitchFamily="34" charset="0"/>
                <a:cs typeface="Arial MT"/>
              </a:rPr>
              <a:t>s</a:t>
            </a:r>
            <a:r>
              <a:rPr lang="pt-BR" sz="4000" spc="4" dirty="0">
                <a:solidFill>
                  <a:schemeClr val="tx1"/>
                </a:solidFill>
                <a:latin typeface="Bahnschrift" panose="020B0502040204020203" pitchFamily="34" charset="0"/>
                <a:cs typeface="Arial MT"/>
              </a:rPr>
              <a:t>t</a:t>
            </a:r>
            <a:r>
              <a:rPr lang="pt-BR" sz="4000" spc="13" dirty="0">
                <a:solidFill>
                  <a:schemeClr val="tx1"/>
                </a:solidFill>
                <a:latin typeface="Bahnschrift" panose="020B0502040204020203" pitchFamily="34" charset="0"/>
                <a:cs typeface="Arial MT"/>
              </a:rPr>
              <a:t>able/</a:t>
            </a:r>
            <a:endParaRPr sz="4000" dirty="0">
              <a:solidFill>
                <a:schemeClr val="tx1"/>
              </a:solidFill>
              <a:latin typeface="Bahnschrift" panose="020B0502040204020203" pitchFamily="34" charset="0"/>
              <a:cs typeface="Arial MT"/>
            </a:endParaRP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solidFill>
                  <a:schemeClr val="tx1"/>
                </a:solidFill>
              </a:rPr>
              <a:t>Sources and references</a:t>
            </a:r>
            <a:endParaRPr lang="en-US" dirty="0">
              <a:solidFill>
                <a:schemeClr val="tx1"/>
              </a:solidFill>
            </a:endParaRPr>
          </a:p>
        </p:txBody>
      </p:sp>
      <p:sp>
        <p:nvSpPr>
          <p:cNvPr id="3" name="Vertical Text Placeholder 2"/>
          <p:cNvSpPr>
            <a:spLocks noGrp="1"/>
          </p:cNvSpPr>
          <p:nvPr>
            <p:ph type="body" idx="1"/>
          </p:nvPr>
        </p:nvSpPr>
        <p:spPr>
          <a:xfrm>
            <a:off x="493199" y="2091599"/>
            <a:ext cx="15795519" cy="7517349"/>
          </a:xfrm>
        </p:spPr>
        <p:txBody>
          <a:bodyPr>
            <a:normAutofit/>
          </a:bodyPr>
          <a:lstStyle/>
          <a:p>
            <a:r>
              <a:rPr lang="en-US" sz="3000" dirty="0">
                <a:solidFill>
                  <a:schemeClr val="tx1"/>
                </a:solidFill>
                <a:latin typeface="Bahnschrift Condensed" panose="020B0502040204020203" pitchFamily="34" charset="0"/>
                <a:ea typeface="Roboto" panose="02000000000000000000" pitchFamily="2" charset="0"/>
              </a:rPr>
              <a:t>Albert-László</a:t>
            </a:r>
            <a:r>
              <a:rPr lang="en-GB" sz="3000" dirty="0">
                <a:solidFill>
                  <a:schemeClr val="tx1"/>
                </a:solidFill>
                <a:latin typeface="Bahnschrift Condensed" panose="020B0502040204020203" pitchFamily="34" charset="0"/>
                <a:ea typeface="Roboto" panose="02000000000000000000" pitchFamily="2" charset="0"/>
              </a:rPr>
              <a:t> </a:t>
            </a:r>
            <a:r>
              <a:rPr lang="en-GB" sz="3000" dirty="0" err="1">
                <a:solidFill>
                  <a:schemeClr val="tx1"/>
                </a:solidFill>
                <a:latin typeface="Bahnschrift Condensed" panose="020B0502040204020203" pitchFamily="34" charset="0"/>
                <a:ea typeface="Roboto" panose="02000000000000000000" pitchFamily="2" charset="0"/>
              </a:rPr>
              <a:t>Barabasi’s</a:t>
            </a:r>
            <a:r>
              <a:rPr lang="en-GB" sz="3000" dirty="0">
                <a:solidFill>
                  <a:schemeClr val="tx1"/>
                </a:solidFill>
                <a:latin typeface="Bahnschrift Condensed" panose="020B0502040204020203" pitchFamily="34" charset="0"/>
                <a:ea typeface="Roboto" panose="02000000000000000000" pitchFamily="2" charset="0"/>
              </a:rPr>
              <a:t> slides - networksciencebook.com</a:t>
            </a:r>
          </a:p>
          <a:p>
            <a:r>
              <a:rPr lang="en-US" sz="3000" dirty="0">
                <a:solidFill>
                  <a:schemeClr val="tx1"/>
                </a:solidFill>
                <a:latin typeface="Bahnschrift Condensed" panose="020B0502040204020203" pitchFamily="34" charset="0"/>
                <a:ea typeface="Roboto" panose="02000000000000000000" pitchFamily="2" charset="0"/>
              </a:rPr>
              <a:t>Blanchard, P. &amp; </a:t>
            </a:r>
            <a:r>
              <a:rPr lang="en-US" sz="3000" dirty="0" err="1">
                <a:solidFill>
                  <a:schemeClr val="tx1"/>
                </a:solidFill>
                <a:latin typeface="Bahnschrift Condensed" panose="020B0502040204020203" pitchFamily="34" charset="0"/>
                <a:ea typeface="Roboto" panose="02000000000000000000" pitchFamily="2" charset="0"/>
              </a:rPr>
              <a:t>Volchenkov</a:t>
            </a:r>
            <a:r>
              <a:rPr lang="en-US" sz="3000" dirty="0">
                <a:solidFill>
                  <a:schemeClr val="tx1"/>
                </a:solidFill>
                <a:latin typeface="Bahnschrift Condensed" panose="020B0502040204020203" pitchFamily="34" charset="0"/>
                <a:ea typeface="Roboto" panose="02000000000000000000" pitchFamily="2" charset="0"/>
              </a:rPr>
              <a:t>, D., 2009. </a:t>
            </a:r>
            <a:r>
              <a:rPr lang="en-US" sz="3000" i="1" dirty="0">
                <a:solidFill>
                  <a:schemeClr val="tx1"/>
                </a:solidFill>
                <a:latin typeface="Bahnschrift Condensed" panose="020B0502040204020203" pitchFamily="34" charset="0"/>
                <a:ea typeface="Roboto" panose="02000000000000000000" pitchFamily="2" charset="0"/>
              </a:rPr>
              <a:t>Mathematical Analysis Of Urban Spatial Networks</a:t>
            </a:r>
            <a:r>
              <a:rPr lang="en-US" sz="3000" dirty="0">
                <a:solidFill>
                  <a:schemeClr val="tx1"/>
                </a:solidFill>
                <a:latin typeface="Bahnschrift Condensed" panose="020B0502040204020203" pitchFamily="34" charset="0"/>
                <a:ea typeface="Roboto" panose="02000000000000000000" pitchFamily="2" charset="0"/>
              </a:rPr>
              <a:t>, Berlin, Heidelberg: Springer.</a:t>
            </a:r>
          </a:p>
          <a:p>
            <a:r>
              <a:rPr lang="en-US" sz="3000" dirty="0">
                <a:solidFill>
                  <a:schemeClr val="tx1"/>
                </a:solidFill>
                <a:latin typeface="Bahnschrift Condensed" panose="020B0502040204020203" pitchFamily="34" charset="0"/>
                <a:ea typeface="Roboto" panose="02000000000000000000" pitchFamily="2" charset="0"/>
              </a:rPr>
              <a:t>Boeing, G., 2017. </a:t>
            </a:r>
            <a:r>
              <a:rPr lang="en-US" sz="3000" dirty="0" err="1">
                <a:solidFill>
                  <a:schemeClr val="tx1"/>
                </a:solidFill>
                <a:latin typeface="Bahnschrift Condensed" panose="020B0502040204020203" pitchFamily="34" charset="0"/>
                <a:ea typeface="Roboto" panose="02000000000000000000" pitchFamily="2" charset="0"/>
              </a:rPr>
              <a:t>OSMnx</a:t>
            </a:r>
            <a:r>
              <a:rPr lang="en-US" sz="3000" dirty="0">
                <a:solidFill>
                  <a:schemeClr val="tx1"/>
                </a:solidFill>
                <a:latin typeface="Bahnschrift Condensed" panose="020B0502040204020203" pitchFamily="34" charset="0"/>
                <a:ea typeface="Roboto" panose="02000000000000000000" pitchFamily="2" charset="0"/>
              </a:rPr>
              <a:t>: New Methods For Acquiring, Constructing, Analyzing, And Visualizing Complex Street Networks. </a:t>
            </a:r>
            <a:r>
              <a:rPr lang="en-US" sz="3000" i="1" dirty="0">
                <a:solidFill>
                  <a:schemeClr val="tx1"/>
                </a:solidFill>
                <a:latin typeface="Bahnschrift Condensed" panose="020B0502040204020203" pitchFamily="34" charset="0"/>
                <a:ea typeface="Roboto" panose="02000000000000000000" pitchFamily="2" charset="0"/>
              </a:rPr>
              <a:t>Computers, Environment and Urban Systems</a:t>
            </a:r>
            <a:r>
              <a:rPr lang="en-US" sz="3000" dirty="0">
                <a:solidFill>
                  <a:schemeClr val="tx1"/>
                </a:solidFill>
                <a:latin typeface="Bahnschrift Condensed" panose="020B0502040204020203" pitchFamily="34" charset="0"/>
                <a:ea typeface="Roboto" panose="02000000000000000000" pitchFamily="2" charset="0"/>
              </a:rPr>
              <a:t>, 65, pp.126–139.</a:t>
            </a:r>
          </a:p>
          <a:p>
            <a:r>
              <a:rPr lang="en-US" sz="3000" dirty="0" err="1">
                <a:solidFill>
                  <a:schemeClr val="tx1"/>
                </a:solidFill>
                <a:latin typeface="Bahnschrift Condensed" panose="020B0502040204020203" pitchFamily="34" charset="0"/>
                <a:ea typeface="Roboto" panose="02000000000000000000" pitchFamily="2" charset="0"/>
              </a:rPr>
              <a:t>Háznagy</a:t>
            </a:r>
            <a:r>
              <a:rPr lang="en-US" sz="3000" dirty="0">
                <a:solidFill>
                  <a:schemeClr val="tx1"/>
                </a:solidFill>
                <a:latin typeface="Bahnschrift Condensed" panose="020B0502040204020203" pitchFamily="34" charset="0"/>
                <a:ea typeface="Roboto" panose="02000000000000000000" pitchFamily="2" charset="0"/>
              </a:rPr>
              <a:t>, A., Fi, I., London, A. &amp; </a:t>
            </a:r>
            <a:r>
              <a:rPr lang="en-US" sz="3000" dirty="0" err="1">
                <a:solidFill>
                  <a:schemeClr val="tx1"/>
                </a:solidFill>
                <a:latin typeface="Bahnschrift Condensed" panose="020B0502040204020203" pitchFamily="34" charset="0"/>
                <a:ea typeface="Roboto" panose="02000000000000000000" pitchFamily="2" charset="0"/>
              </a:rPr>
              <a:t>Németh</a:t>
            </a:r>
            <a:r>
              <a:rPr lang="en-US" sz="3000" dirty="0">
                <a:solidFill>
                  <a:schemeClr val="tx1"/>
                </a:solidFill>
                <a:latin typeface="Bahnschrift Condensed" panose="020B0502040204020203" pitchFamily="34" charset="0"/>
                <a:ea typeface="Roboto" panose="02000000000000000000" pitchFamily="2" charset="0"/>
              </a:rPr>
              <a:t>, T., 2015. Complex Network Analysis Of Public Transportation Networks: A Comprehensive Study. In </a:t>
            </a:r>
            <a:r>
              <a:rPr lang="en-US" sz="3000" i="1" dirty="0">
                <a:solidFill>
                  <a:schemeClr val="tx1"/>
                </a:solidFill>
                <a:latin typeface="Bahnschrift Condensed" panose="020B0502040204020203" pitchFamily="34" charset="0"/>
                <a:ea typeface="Roboto" panose="02000000000000000000" pitchFamily="2" charset="0"/>
              </a:rPr>
              <a:t>2015 Models and Technologies for Intelligent Transportation Systems (MT-ITS)</a:t>
            </a:r>
            <a:r>
              <a:rPr lang="en-US" sz="3000" dirty="0">
                <a:solidFill>
                  <a:schemeClr val="tx1"/>
                </a:solidFill>
                <a:latin typeface="Bahnschrift Condensed" panose="020B0502040204020203" pitchFamily="34" charset="0"/>
                <a:ea typeface="Roboto" panose="02000000000000000000" pitchFamily="2" charset="0"/>
              </a:rPr>
              <a:t>. Budapest. </a:t>
            </a:r>
          </a:p>
          <a:p>
            <a:r>
              <a:rPr lang="en-US" sz="3000" dirty="0">
                <a:solidFill>
                  <a:schemeClr val="tx1"/>
                </a:solidFill>
                <a:latin typeface="Bahnschrift Condensed" panose="020B0502040204020203" pitchFamily="34" charset="0"/>
              </a:rPr>
              <a:t>Marshall, S., Gil, J., </a:t>
            </a:r>
            <a:r>
              <a:rPr lang="en-US" sz="3000" dirty="0" err="1">
                <a:solidFill>
                  <a:schemeClr val="tx1"/>
                </a:solidFill>
                <a:latin typeface="Bahnschrift Condensed" panose="020B0502040204020203" pitchFamily="34" charset="0"/>
              </a:rPr>
              <a:t>Kropf</a:t>
            </a:r>
            <a:r>
              <a:rPr lang="en-US" sz="3000" dirty="0">
                <a:solidFill>
                  <a:schemeClr val="tx1"/>
                </a:solidFill>
                <a:latin typeface="Bahnschrift Condensed" panose="020B0502040204020203" pitchFamily="34" charset="0"/>
              </a:rPr>
              <a:t>, K., Tomko, M., &amp; </a:t>
            </a:r>
            <a:r>
              <a:rPr lang="en-US" sz="3000" dirty="0" err="1">
                <a:solidFill>
                  <a:schemeClr val="tx1"/>
                </a:solidFill>
                <a:latin typeface="Bahnschrift Condensed" panose="020B0502040204020203" pitchFamily="34" charset="0"/>
              </a:rPr>
              <a:t>Figueiredo</a:t>
            </a:r>
            <a:r>
              <a:rPr lang="en-US" sz="3000" dirty="0">
                <a:solidFill>
                  <a:schemeClr val="tx1"/>
                </a:solidFill>
                <a:latin typeface="Bahnschrift Condensed" panose="020B0502040204020203" pitchFamily="34" charset="0"/>
              </a:rPr>
              <a:t>, L. (2018). Street Network Studies: from Networks to Models and their Representations. </a:t>
            </a:r>
            <a:r>
              <a:rPr lang="en-US" sz="3000" i="1" dirty="0">
                <a:solidFill>
                  <a:schemeClr val="tx1"/>
                </a:solidFill>
                <a:latin typeface="Bahnschrift Condensed" panose="020B0502040204020203" pitchFamily="34" charset="0"/>
              </a:rPr>
              <a:t>Networks and Spatial Economics</a:t>
            </a:r>
          </a:p>
          <a:p>
            <a:r>
              <a:rPr lang="en-US" sz="3000" dirty="0" err="1">
                <a:solidFill>
                  <a:schemeClr val="tx1"/>
                </a:solidFill>
                <a:latin typeface="Bahnschrift Condensed" panose="020B0502040204020203" pitchFamily="34" charset="0"/>
                <a:ea typeface="Roboto" panose="02000000000000000000" pitchFamily="2" charset="0"/>
              </a:rPr>
              <a:t>Neira</a:t>
            </a:r>
            <a:r>
              <a:rPr lang="en-US" sz="3000" dirty="0">
                <a:solidFill>
                  <a:schemeClr val="tx1"/>
                </a:solidFill>
                <a:latin typeface="Bahnschrift Condensed" panose="020B0502040204020203" pitchFamily="34" charset="0"/>
                <a:ea typeface="Roboto" panose="02000000000000000000" pitchFamily="2" charset="0"/>
              </a:rPr>
              <a:t>, M., 2017. </a:t>
            </a:r>
            <a:r>
              <a:rPr lang="en-US" sz="3000" i="1" dirty="0">
                <a:solidFill>
                  <a:schemeClr val="tx1"/>
                </a:solidFill>
                <a:latin typeface="Bahnschrift Condensed" panose="020B0502040204020203" pitchFamily="34" charset="0"/>
                <a:ea typeface="Roboto" panose="02000000000000000000" pitchFamily="2" charset="0"/>
              </a:rPr>
              <a:t>Urban Complexity And Spatial Justice: Measuring Effects Of Urban Morphology On Spatial Inequality And Segregation</a:t>
            </a:r>
            <a:r>
              <a:rPr lang="en-US" sz="3000" dirty="0">
                <a:solidFill>
                  <a:schemeClr val="tx1"/>
                </a:solidFill>
                <a:latin typeface="Bahnschrift Condensed" panose="020B0502040204020203" pitchFamily="34" charset="0"/>
                <a:ea typeface="Roboto" panose="02000000000000000000" pitchFamily="2" charset="0"/>
              </a:rPr>
              <a:t>. UCL.</a:t>
            </a:r>
          </a:p>
          <a:p>
            <a:r>
              <a:rPr lang="en-US" sz="3000" dirty="0">
                <a:solidFill>
                  <a:schemeClr val="tx1"/>
                </a:solidFill>
                <a:latin typeface="Bahnschrift Condensed" panose="020B0502040204020203" pitchFamily="34" charset="0"/>
                <a:ea typeface="Roboto" panose="02000000000000000000" pitchFamily="2" charset="0"/>
              </a:rPr>
              <a:t>Porta, S., </a:t>
            </a:r>
            <a:r>
              <a:rPr lang="en-US" sz="3000" dirty="0" err="1">
                <a:solidFill>
                  <a:schemeClr val="tx1"/>
                </a:solidFill>
                <a:latin typeface="Bahnschrift Condensed" panose="020B0502040204020203" pitchFamily="34" charset="0"/>
                <a:ea typeface="Roboto" panose="02000000000000000000" pitchFamily="2" charset="0"/>
              </a:rPr>
              <a:t>Crucitti</a:t>
            </a:r>
            <a:r>
              <a:rPr lang="en-US" sz="3000" dirty="0">
                <a:solidFill>
                  <a:schemeClr val="tx1"/>
                </a:solidFill>
                <a:latin typeface="Bahnschrift Condensed" panose="020B0502040204020203" pitchFamily="34" charset="0"/>
                <a:ea typeface="Roboto" panose="02000000000000000000" pitchFamily="2" charset="0"/>
              </a:rPr>
              <a:t>, P. &amp; </a:t>
            </a:r>
            <a:r>
              <a:rPr lang="en-US" sz="3000" dirty="0" err="1">
                <a:solidFill>
                  <a:schemeClr val="tx1"/>
                </a:solidFill>
                <a:latin typeface="Bahnschrift Condensed" panose="020B0502040204020203" pitchFamily="34" charset="0"/>
                <a:ea typeface="Roboto" panose="02000000000000000000" pitchFamily="2" charset="0"/>
              </a:rPr>
              <a:t>Latora</a:t>
            </a:r>
            <a:r>
              <a:rPr lang="en-US" sz="3000" dirty="0">
                <a:solidFill>
                  <a:schemeClr val="tx1"/>
                </a:solidFill>
                <a:latin typeface="Bahnschrift Condensed" panose="020B0502040204020203" pitchFamily="34" charset="0"/>
                <a:ea typeface="Roboto" panose="02000000000000000000" pitchFamily="2" charset="0"/>
              </a:rPr>
              <a:t>, V., 2006a. The Network Analysis Of Urban Streets: A Primal Approach. </a:t>
            </a:r>
            <a:r>
              <a:rPr lang="en-US" sz="3000" i="1" dirty="0">
                <a:solidFill>
                  <a:schemeClr val="tx1"/>
                </a:solidFill>
                <a:latin typeface="Bahnschrift Condensed" panose="020B0502040204020203" pitchFamily="34" charset="0"/>
                <a:ea typeface="Roboto" panose="02000000000000000000" pitchFamily="2" charset="0"/>
              </a:rPr>
              <a:t>Environment and Planning B: Planning and Design</a:t>
            </a:r>
            <a:r>
              <a:rPr lang="en-US" sz="3000" dirty="0">
                <a:solidFill>
                  <a:schemeClr val="tx1"/>
                </a:solidFill>
                <a:latin typeface="Bahnschrift Condensed" panose="020B0502040204020203" pitchFamily="34" charset="0"/>
                <a:ea typeface="Roboto" panose="02000000000000000000" pitchFamily="2" charset="0"/>
              </a:rPr>
              <a:t>, 33(5), pp.705–725</a:t>
            </a:r>
          </a:p>
          <a:p>
            <a:r>
              <a:rPr lang="en-US" sz="3000" dirty="0">
                <a:solidFill>
                  <a:schemeClr val="tx1"/>
                </a:solidFill>
                <a:latin typeface="Bahnschrift Condensed" panose="020B0502040204020203" pitchFamily="34" charset="0"/>
                <a:ea typeface="Roboto" panose="02000000000000000000" pitchFamily="2" charset="0"/>
              </a:rPr>
              <a:t>Porta, S., </a:t>
            </a:r>
            <a:r>
              <a:rPr lang="en-US" sz="3000" dirty="0" err="1">
                <a:solidFill>
                  <a:schemeClr val="tx1"/>
                </a:solidFill>
                <a:latin typeface="Bahnschrift Condensed" panose="020B0502040204020203" pitchFamily="34" charset="0"/>
                <a:ea typeface="Roboto" panose="02000000000000000000" pitchFamily="2" charset="0"/>
              </a:rPr>
              <a:t>Crucitti</a:t>
            </a:r>
            <a:r>
              <a:rPr lang="en-US" sz="3000" dirty="0">
                <a:solidFill>
                  <a:schemeClr val="tx1"/>
                </a:solidFill>
                <a:latin typeface="Bahnschrift Condensed" panose="020B0502040204020203" pitchFamily="34" charset="0"/>
                <a:ea typeface="Roboto" panose="02000000000000000000" pitchFamily="2" charset="0"/>
              </a:rPr>
              <a:t>, P. &amp; </a:t>
            </a:r>
            <a:r>
              <a:rPr lang="en-US" sz="3000" dirty="0" err="1">
                <a:solidFill>
                  <a:schemeClr val="tx1"/>
                </a:solidFill>
                <a:latin typeface="Bahnschrift Condensed" panose="020B0502040204020203" pitchFamily="34" charset="0"/>
                <a:ea typeface="Roboto" panose="02000000000000000000" pitchFamily="2" charset="0"/>
              </a:rPr>
              <a:t>Latora</a:t>
            </a:r>
            <a:r>
              <a:rPr lang="en-US" sz="3000" dirty="0">
                <a:solidFill>
                  <a:schemeClr val="tx1"/>
                </a:solidFill>
                <a:latin typeface="Bahnschrift Condensed" panose="020B0502040204020203" pitchFamily="34" charset="0"/>
                <a:ea typeface="Roboto" panose="02000000000000000000" pitchFamily="2" charset="0"/>
              </a:rPr>
              <a:t>, V., 2006b. The Network Analysis Of Urban Streets: A Dual Approach. </a:t>
            </a:r>
            <a:r>
              <a:rPr lang="en-US" sz="3000" i="1" dirty="0" err="1">
                <a:solidFill>
                  <a:schemeClr val="tx1"/>
                </a:solidFill>
                <a:latin typeface="Bahnschrift Condensed" panose="020B0502040204020203" pitchFamily="34" charset="0"/>
                <a:ea typeface="Roboto" panose="02000000000000000000" pitchFamily="2" charset="0"/>
              </a:rPr>
              <a:t>Physica</a:t>
            </a:r>
            <a:r>
              <a:rPr lang="en-US" sz="3000" i="1" dirty="0">
                <a:solidFill>
                  <a:schemeClr val="tx1"/>
                </a:solidFill>
                <a:latin typeface="Bahnschrift Condensed" panose="020B0502040204020203" pitchFamily="34" charset="0"/>
                <a:ea typeface="Roboto" panose="02000000000000000000" pitchFamily="2" charset="0"/>
              </a:rPr>
              <a:t> A</a:t>
            </a:r>
            <a:r>
              <a:rPr lang="en-US" sz="3000" dirty="0">
                <a:solidFill>
                  <a:schemeClr val="tx1"/>
                </a:solidFill>
                <a:latin typeface="Bahnschrift Condensed" panose="020B0502040204020203" pitchFamily="34" charset="0"/>
                <a:ea typeface="Roboto" panose="02000000000000000000" pitchFamily="2" charset="0"/>
              </a:rPr>
              <a:t>, 369(2), pp.853–866.</a:t>
            </a:r>
          </a:p>
          <a:p>
            <a:r>
              <a:rPr lang="en-GB" sz="3000" dirty="0">
                <a:latin typeface="Bahnschrift Condensed" panose="020B0502040204020203" pitchFamily="34" charset="0"/>
              </a:rPr>
              <a:t>Barrington-Leigh, C, &amp; Millard-Ball, A 2017. The world’s user-generated road map is more than 80% complete. </a:t>
            </a:r>
            <a:r>
              <a:rPr lang="en-GB" sz="3000" i="1" dirty="0">
                <a:latin typeface="Bahnschrift Condensed" panose="020B0502040204020203" pitchFamily="34" charset="0"/>
              </a:rPr>
              <a:t>PloS one</a:t>
            </a:r>
            <a:r>
              <a:rPr lang="en-GB" sz="3000" dirty="0">
                <a:latin typeface="Bahnschrift Condensed" panose="020B0502040204020203" pitchFamily="34" charset="0"/>
              </a:rPr>
              <a:t> 12(8): e0180698</a:t>
            </a:r>
            <a:r>
              <a:rPr lang="en-GB" sz="3000" dirty="0"/>
              <a:t>.</a:t>
            </a:r>
            <a:endParaRPr lang="en-US" sz="3000" dirty="0">
              <a:solidFill>
                <a:schemeClr val="tx1"/>
              </a:solidFill>
              <a:ea typeface="Roboto" panose="02000000000000000000" pitchFamily="2" charset="0"/>
            </a:endParaRPr>
          </a:p>
        </p:txBody>
      </p:sp>
    </p:spTree>
    <p:extLst>
      <p:ext uri="{BB962C8B-B14F-4D97-AF65-F5344CB8AC3E}">
        <p14:creationId xmlns:p14="http://schemas.microsoft.com/office/powerpoint/2010/main" val="3740401334"/>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B30E8BE4-F310-431F-BA57-57BEE4838895}"/>
              </a:ext>
            </a:extLst>
          </p:cNvPr>
          <p:cNvPicPr>
            <a:picLocks noChangeAspect="1"/>
          </p:cNvPicPr>
          <p:nvPr/>
        </p:nvPicPr>
        <p:blipFill>
          <a:blip r:embed="rId3">
            <a:extLst>
              <a:ext uri="{28A0092B-C50C-407E-A947-70E740481C1C}">
                <a14:useLocalDpi xmlns:a14="http://schemas.microsoft.com/office/drawing/2010/main" val="0"/>
              </a:ext>
            </a:extLst>
          </a:blip>
          <a:srcRect l="12664" r="12664"/>
          <a:stretch>
            <a:fillRect/>
          </a:stretch>
        </p:blipFill>
        <p:spPr>
          <a:xfrm>
            <a:off x="9258383" y="1012004"/>
            <a:ext cx="7380419" cy="5479084"/>
          </a:xfrm>
          <a:prstGeom prst="rect">
            <a:avLst/>
          </a:prstGeom>
          <a:ln w="25400">
            <a:noFill/>
          </a:ln>
        </p:spPr>
      </p:pic>
      <p:sp>
        <p:nvSpPr>
          <p:cNvPr id="8" name="Rectangle 2">
            <a:extLst>
              <a:ext uri="{FF2B5EF4-FFF2-40B4-BE49-F238E27FC236}">
                <a16:creationId xmlns:a16="http://schemas.microsoft.com/office/drawing/2014/main" id="{26486C8C-627C-470A-8728-651440532DBC}"/>
              </a:ext>
            </a:extLst>
          </p:cNvPr>
          <p:cNvSpPr txBox="1">
            <a:spLocks/>
          </p:cNvSpPr>
          <p:nvPr/>
        </p:nvSpPr>
        <p:spPr bwMode="auto">
          <a:xfrm>
            <a:off x="9258382" y="6859668"/>
            <a:ext cx="7380420" cy="1497589"/>
          </a:xfrm>
          <a:prstGeom prst="rect">
            <a:avLst/>
          </a:prstGeom>
          <a:noFill/>
          <a:ln w="12700">
            <a:noFill/>
            <a:miter lim="800000"/>
            <a:headEnd/>
            <a:tailEnd/>
          </a:ln>
        </p:spPr>
        <p:txBody>
          <a:bodyPr wrap="square" lIns="0" tIns="0" rIns="54184" bIns="0">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3338">
              <a:buClr>
                <a:schemeClr val="bg2"/>
              </a:buClr>
              <a:buSzPct val="100000"/>
              <a:buFont typeface="Wingdings" pitchFamily="-112" charset="2"/>
              <a:buChar char="§"/>
            </a:pPr>
            <a:r>
              <a:rPr lang="en-US" sz="3000" dirty="0">
                <a:latin typeface="Bahnschrift" panose="020B0502040204020203" pitchFamily="34" charset="0"/>
                <a:ea typeface="Roboto" panose="02000000000000000000" pitchFamily="2" charset="0"/>
                <a:cs typeface="Helvetica"/>
                <a:sym typeface="Trebuchet MS" pitchFamily="-112" charset="0"/>
              </a:rPr>
              <a:t> </a:t>
            </a:r>
            <a:r>
              <a:rPr lang="en-US" sz="3000" b="1"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components</a:t>
            </a:r>
            <a:r>
              <a:rPr lang="en-US" sz="3000"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 nodes, vertices (</a:t>
            </a:r>
            <a:r>
              <a:rPr lang="en-US" sz="3000" i="1"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n</a:t>
            </a:r>
            <a:r>
              <a:rPr lang="en-US" sz="3000"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a:t>
            </a:r>
          </a:p>
          <a:p>
            <a:pPr marL="53338">
              <a:buClr>
                <a:schemeClr val="bg2"/>
              </a:buClr>
              <a:buSzPct val="100000"/>
              <a:buFont typeface="Wingdings" pitchFamily="-112" charset="2"/>
              <a:buChar char="§"/>
            </a:pPr>
            <a:r>
              <a:rPr lang="en-US" sz="3000"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 </a:t>
            </a:r>
            <a:r>
              <a:rPr lang="en-US" sz="3000" b="1"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interactions</a:t>
            </a:r>
            <a:r>
              <a:rPr lang="en-US" sz="3000"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 links, edges (</a:t>
            </a:r>
            <a:r>
              <a:rPr lang="en-US" sz="3000" i="1"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m</a:t>
            </a:r>
            <a:r>
              <a:rPr lang="en-US" sz="3000"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a:t>
            </a:r>
          </a:p>
          <a:p>
            <a:pPr marL="53338">
              <a:buClr>
                <a:schemeClr val="bg2"/>
              </a:buClr>
              <a:buSzPct val="100000"/>
              <a:buFont typeface="Wingdings" pitchFamily="-112" charset="2"/>
              <a:buChar char="§"/>
            </a:pPr>
            <a:r>
              <a:rPr lang="en-US" sz="3000"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 </a:t>
            </a:r>
            <a:r>
              <a:rPr lang="en-US" sz="3000" b="1"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system</a:t>
            </a:r>
            <a:r>
              <a:rPr lang="en-US" sz="3000"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 network, graph </a:t>
            </a:r>
            <a:r>
              <a:rPr lang="en-US" sz="3000" i="1"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G</a:t>
            </a:r>
            <a:r>
              <a:rPr lang="en-US" sz="3000"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a:t>
            </a:r>
            <a:r>
              <a:rPr lang="en-US" sz="3000" i="1"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n, m</a:t>
            </a:r>
            <a:r>
              <a:rPr lang="en-US" sz="3000" dirty="0">
                <a:latin typeface="Bahnschrift" panose="020B0502040204020203" pitchFamily="34" charset="0"/>
                <a:ea typeface="Roboto" panose="02000000000000000000" pitchFamily="2" charset="0"/>
                <a:cs typeface="Helvetica" panose="020B0604020202020204" pitchFamily="34" charset="0"/>
                <a:sym typeface="Trebuchet MS" pitchFamily="-112" charset="0"/>
              </a:rPr>
              <a:t>)</a:t>
            </a:r>
            <a:endParaRPr lang="en-US" sz="3000" dirty="0">
              <a:latin typeface="Bahnschrift" panose="020B0502040204020203" pitchFamily="34" charset="0"/>
              <a:ea typeface="Trebuchet MS" pitchFamily="-112" charset="0"/>
              <a:cs typeface="Helvetica"/>
              <a:sym typeface="Trebuchet MS" pitchFamily="-112" charset="0"/>
            </a:endParaRPr>
          </a:p>
        </p:txBody>
      </p:sp>
      <p:sp>
        <p:nvSpPr>
          <p:cNvPr id="9" name="Title 8">
            <a:extLst>
              <a:ext uri="{FF2B5EF4-FFF2-40B4-BE49-F238E27FC236}">
                <a16:creationId xmlns:a16="http://schemas.microsoft.com/office/drawing/2014/main" id="{F1EC71D8-741B-4982-B719-3E6382A3AB9A}"/>
              </a:ext>
            </a:extLst>
          </p:cNvPr>
          <p:cNvSpPr>
            <a:spLocks noGrp="1"/>
          </p:cNvSpPr>
          <p:nvPr>
            <p:ph type="title"/>
          </p:nvPr>
        </p:nvSpPr>
        <p:spPr>
          <a:xfrm>
            <a:off x="493200" y="871200"/>
            <a:ext cx="6417553" cy="831600"/>
          </a:xfrm>
        </p:spPr>
        <p:txBody>
          <a:bodyPr/>
          <a:lstStyle/>
          <a:p>
            <a:r>
              <a:rPr lang="en-GB" dirty="0"/>
              <a:t>Graph Components</a:t>
            </a:r>
          </a:p>
        </p:txBody>
      </p:sp>
      <p:sp>
        <p:nvSpPr>
          <p:cNvPr id="3" name="Text Placeholder 2">
            <a:extLst>
              <a:ext uri="{FF2B5EF4-FFF2-40B4-BE49-F238E27FC236}">
                <a16:creationId xmlns:a16="http://schemas.microsoft.com/office/drawing/2014/main" id="{E758F294-254D-4471-8C8A-8013294244F4}"/>
              </a:ext>
            </a:extLst>
          </p:cNvPr>
          <p:cNvSpPr>
            <a:spLocks noGrp="1"/>
          </p:cNvSpPr>
          <p:nvPr>
            <p:ph type="body" idx="1"/>
          </p:nvPr>
        </p:nvSpPr>
        <p:spPr>
          <a:xfrm>
            <a:off x="493200" y="2091600"/>
            <a:ext cx="8177725" cy="6286500"/>
          </a:xfrm>
        </p:spPr>
        <p:txBody>
          <a:bodyPr>
            <a:normAutofit/>
          </a:bodyPr>
          <a:lstStyle/>
          <a:p>
            <a:r>
              <a:rPr lang="en-US" dirty="0">
                <a:ea typeface="Roboto" panose="02000000000000000000" pitchFamily="2" charset="0"/>
              </a:rPr>
              <a:t>Network science is built upon the foundation of graph theory. </a:t>
            </a:r>
          </a:p>
          <a:p>
            <a:r>
              <a:rPr lang="en-US" dirty="0">
                <a:ea typeface="Roboto" panose="02000000000000000000" pitchFamily="2" charset="0"/>
              </a:rPr>
              <a:t>A </a:t>
            </a:r>
            <a:r>
              <a:rPr lang="en-US" i="1" dirty="0">
                <a:ea typeface="Roboto" panose="02000000000000000000" pitchFamily="2" charset="0"/>
              </a:rPr>
              <a:t>graph</a:t>
            </a:r>
            <a:r>
              <a:rPr lang="en-US" dirty="0">
                <a:ea typeface="Roboto" panose="02000000000000000000" pitchFamily="2" charset="0"/>
              </a:rPr>
              <a:t> is an abstract mathematical representation of a set of elements and the connections between them.</a:t>
            </a:r>
          </a:p>
          <a:p>
            <a:endParaRPr lang="en-GB" dirty="0"/>
          </a:p>
        </p:txBody>
      </p:sp>
    </p:spTree>
    <p:extLst>
      <p:ext uri="{BB962C8B-B14F-4D97-AF65-F5344CB8AC3E}">
        <p14:creationId xmlns:p14="http://schemas.microsoft.com/office/powerpoint/2010/main" val="104561046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3516" y="0"/>
            <a:ext cx="14630400" cy="9854748"/>
          </a:xfrm>
          <a:prstGeom prst="rect">
            <a:avLst/>
          </a:prstGeom>
          <a:ln w="50800">
            <a:solidFill>
              <a:schemeClr val="bg1"/>
            </a:solidFill>
          </a:ln>
        </p:spPr>
      </p:pic>
    </p:spTree>
    <p:extLst>
      <p:ext uri="{BB962C8B-B14F-4D97-AF65-F5344CB8AC3E}">
        <p14:creationId xmlns:p14="http://schemas.microsoft.com/office/powerpoint/2010/main" val="2521324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p:cNvPicPr>
            <a:picLocks noChangeAspect="1"/>
          </p:cNvPicPr>
          <p:nvPr/>
        </p:nvPicPr>
        <p:blipFill rotWithShape="1">
          <a:blip r:embed="rId3" cstate="print">
            <a:extLst>
              <a:ext uri="{28A0092B-C50C-407E-A947-70E740481C1C}">
                <a14:useLocalDpi xmlns:a14="http://schemas.microsoft.com/office/drawing/2010/main" val="0"/>
              </a:ext>
            </a:extLst>
          </a:blip>
          <a:srcRect b="30686"/>
          <a:stretch/>
        </p:blipFill>
        <p:spPr>
          <a:xfrm>
            <a:off x="793674" y="2"/>
            <a:ext cx="15752914" cy="9753599"/>
          </a:xfrm>
          <a:prstGeom prst="rect">
            <a:avLst/>
          </a:prstGeom>
          <a:ln w="50800">
            <a:solidFill>
              <a:schemeClr val="tx1"/>
            </a:solidFill>
          </a:ln>
        </p:spPr>
      </p:pic>
      <p:sp>
        <p:nvSpPr>
          <p:cNvPr id="2" name="Rectangle 1"/>
          <p:cNvSpPr/>
          <p:nvPr/>
        </p:nvSpPr>
        <p:spPr>
          <a:xfrm>
            <a:off x="13548479" y="9381532"/>
            <a:ext cx="2555507" cy="311175"/>
          </a:xfrm>
          <a:prstGeom prst="rect">
            <a:avLst/>
          </a:prstGeom>
        </p:spPr>
        <p:txBody>
          <a:bodyPr wrap="none">
            <a:spAutoFit/>
          </a:bodyPr>
          <a:lstStyle/>
          <a:p>
            <a:r>
              <a:rPr lang="en-US" sz="1422" dirty="0">
                <a:latin typeface="Roboto Condensed" panose="02000000000000000000" pitchFamily="2" charset="0"/>
                <a:ea typeface="Roboto Condensed" panose="02000000000000000000" pitchFamily="2" charset="0"/>
              </a:rPr>
              <a:t>Source </a:t>
            </a:r>
            <a:r>
              <a:rPr lang="en-US" sz="1422" dirty="0" err="1">
                <a:latin typeface="Roboto Condensed" panose="02000000000000000000" pitchFamily="2" charset="0"/>
                <a:ea typeface="Roboto Condensed" panose="02000000000000000000" pitchFamily="2" charset="0"/>
              </a:rPr>
              <a:t>Haznagy</a:t>
            </a:r>
            <a:r>
              <a:rPr lang="en-US" sz="1422" dirty="0">
                <a:latin typeface="Roboto Condensed" panose="02000000000000000000" pitchFamily="2" charset="0"/>
                <a:ea typeface="Roboto Condensed" panose="02000000000000000000" pitchFamily="2" charset="0"/>
              </a:rPr>
              <a:t> et al. (2015)</a:t>
            </a:r>
          </a:p>
        </p:txBody>
      </p:sp>
    </p:spTree>
    <p:extLst>
      <p:ext uri="{BB962C8B-B14F-4D97-AF65-F5344CB8AC3E}">
        <p14:creationId xmlns:p14="http://schemas.microsoft.com/office/powerpoint/2010/main" val="790104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1814" y="512000"/>
            <a:ext cx="7768317" cy="1874469"/>
          </a:xfrm>
        </p:spPr>
        <p:txBody>
          <a:bodyPr vert="horz" wrap="square" lIns="0" tIns="0" rIns="0" bIns="0" rtlCol="0" anchor="ctr" anchorCtr="0">
            <a:noAutofit/>
          </a:bodyPr>
          <a:lstStyle/>
          <a:p>
            <a:pPr defTabSz="1299127">
              <a:buFont typeface="Arial" panose="020B0604020202020204" pitchFamily="34" charset="0"/>
            </a:pPr>
            <a:r>
              <a:rPr lang="en-GB" sz="3500" dirty="0">
                <a:solidFill>
                  <a:schemeClr val="tx1"/>
                </a:solidFill>
                <a:ea typeface="Roboto" panose="02000000000000000000" pitchFamily="2" charset="0"/>
              </a:rPr>
              <a:t>Undirected graph</a:t>
            </a:r>
            <a:endParaRPr lang="en-US" sz="3500" dirty="0">
              <a:solidFill>
                <a:schemeClr val="tx1"/>
              </a:solidFill>
              <a:ea typeface="Roboto" panose="02000000000000000000" pitchFamily="2" charset="0"/>
            </a:endParaRPr>
          </a:p>
        </p:txBody>
      </p:sp>
      <p:grpSp>
        <p:nvGrpSpPr>
          <p:cNvPr id="18" name="Group 17"/>
          <p:cNvGrpSpPr/>
          <p:nvPr/>
        </p:nvGrpSpPr>
        <p:grpSpPr>
          <a:xfrm>
            <a:off x="9776914" y="3701755"/>
            <a:ext cx="6729225" cy="3977269"/>
            <a:chOff x="6278882" y="2996517"/>
            <a:chExt cx="3442384" cy="1962652"/>
          </a:xfrm>
        </p:grpSpPr>
        <p:sp>
          <p:nvSpPr>
            <p:cNvPr id="19" name="Oval 18"/>
            <p:cNvSpPr/>
            <p:nvPr/>
          </p:nvSpPr>
          <p:spPr>
            <a:xfrm>
              <a:off x="8685155" y="4762286"/>
              <a:ext cx="196883" cy="196883"/>
            </a:xfrm>
            <a:prstGeom prst="ellipse">
              <a:avLst/>
            </a:prstGeom>
            <a:solidFill>
              <a:srgbClr val="FF0000"/>
            </a:solidFill>
            <a:ln w="44450">
              <a:solidFill>
                <a:schemeClr val="tx1">
                  <a:lumMod val="95000"/>
                  <a:lumOff val="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dirty="0">
                <a:solidFill>
                  <a:schemeClr val="tx1"/>
                </a:solidFill>
              </a:endParaRPr>
            </a:p>
          </p:txBody>
        </p:sp>
        <p:grpSp>
          <p:nvGrpSpPr>
            <p:cNvPr id="20" name="Group 19"/>
            <p:cNvGrpSpPr/>
            <p:nvPr/>
          </p:nvGrpSpPr>
          <p:grpSpPr>
            <a:xfrm>
              <a:off x="6278882" y="2996517"/>
              <a:ext cx="3442384" cy="1794603"/>
              <a:chOff x="6278882" y="2996517"/>
              <a:chExt cx="3442384" cy="1794603"/>
            </a:xfrm>
          </p:grpSpPr>
          <p:sp>
            <p:nvSpPr>
              <p:cNvPr id="21" name="Oval 20"/>
              <p:cNvSpPr/>
              <p:nvPr/>
            </p:nvSpPr>
            <p:spPr>
              <a:xfrm>
                <a:off x="6827521" y="2996517"/>
                <a:ext cx="196883" cy="196883"/>
              </a:xfrm>
              <a:prstGeom prst="ellipse">
                <a:avLst/>
              </a:prstGeom>
              <a:solidFill>
                <a:srgbClr val="FF0000"/>
              </a:solidFill>
              <a:ln w="44450">
                <a:solidFill>
                  <a:schemeClr val="tx1">
                    <a:lumMod val="95000"/>
                    <a:lumOff val="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dirty="0">
                  <a:solidFill>
                    <a:schemeClr val="tx1"/>
                  </a:solidFill>
                </a:endParaRPr>
              </a:p>
            </p:txBody>
          </p:sp>
          <p:sp>
            <p:nvSpPr>
              <p:cNvPr id="22" name="Oval 21"/>
              <p:cNvSpPr/>
              <p:nvPr/>
            </p:nvSpPr>
            <p:spPr>
              <a:xfrm>
                <a:off x="7833361" y="3445049"/>
                <a:ext cx="196883" cy="196883"/>
              </a:xfrm>
              <a:prstGeom prst="ellipse">
                <a:avLst/>
              </a:prstGeom>
              <a:solidFill>
                <a:srgbClr val="FF0000"/>
              </a:solidFill>
              <a:ln w="44450">
                <a:solidFill>
                  <a:schemeClr val="tx1">
                    <a:lumMod val="95000"/>
                    <a:lumOff val="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sp>
            <p:nvSpPr>
              <p:cNvPr id="23" name="Oval 22"/>
              <p:cNvSpPr/>
              <p:nvPr/>
            </p:nvSpPr>
            <p:spPr>
              <a:xfrm>
                <a:off x="6278882" y="4151047"/>
                <a:ext cx="196883" cy="196883"/>
              </a:xfrm>
              <a:prstGeom prst="ellipse">
                <a:avLst/>
              </a:prstGeom>
              <a:solidFill>
                <a:srgbClr val="FF0000"/>
              </a:solidFill>
              <a:ln w="44450">
                <a:solidFill>
                  <a:schemeClr val="tx1">
                    <a:lumMod val="95000"/>
                    <a:lumOff val="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sp>
            <p:nvSpPr>
              <p:cNvPr id="24" name="Oval 23"/>
              <p:cNvSpPr/>
              <p:nvPr/>
            </p:nvSpPr>
            <p:spPr>
              <a:xfrm>
                <a:off x="8656322" y="3094958"/>
                <a:ext cx="196883" cy="196883"/>
              </a:xfrm>
              <a:prstGeom prst="ellipse">
                <a:avLst/>
              </a:prstGeom>
              <a:solidFill>
                <a:srgbClr val="FF0000"/>
              </a:solidFill>
              <a:ln w="44450">
                <a:solidFill>
                  <a:schemeClr val="tx1">
                    <a:lumMod val="95000"/>
                    <a:lumOff val="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sp>
            <p:nvSpPr>
              <p:cNvPr id="25" name="Oval 24"/>
              <p:cNvSpPr/>
              <p:nvPr/>
            </p:nvSpPr>
            <p:spPr>
              <a:xfrm>
                <a:off x="9524383" y="4081438"/>
                <a:ext cx="196883" cy="196883"/>
              </a:xfrm>
              <a:prstGeom prst="ellipse">
                <a:avLst/>
              </a:prstGeom>
              <a:solidFill>
                <a:srgbClr val="FF0000"/>
              </a:solidFill>
              <a:ln w="44450">
                <a:solidFill>
                  <a:schemeClr val="tx1">
                    <a:lumMod val="95000"/>
                    <a:lumOff val="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cxnSp>
            <p:nvCxnSpPr>
              <p:cNvPr id="26" name="Straight Arrow Connector 25"/>
              <p:cNvCxnSpPr>
                <a:stCxn id="23" idx="7"/>
                <a:endCxn id="21" idx="4"/>
              </p:cNvCxnSpPr>
              <p:nvPr/>
            </p:nvCxnSpPr>
            <p:spPr>
              <a:xfrm rot="5400000" flipH="1" flipV="1">
                <a:off x="6193207" y="3447124"/>
                <a:ext cx="986479" cy="479030"/>
              </a:xfrm>
              <a:prstGeom prst="straightConnector1">
                <a:avLst/>
              </a:prstGeom>
              <a:ln w="3810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21" idx="5"/>
                <a:endCxn id="22" idx="2"/>
              </p:cNvCxnSpPr>
              <p:nvPr/>
            </p:nvCxnSpPr>
            <p:spPr>
              <a:xfrm rot="16200000" flipH="1">
                <a:off x="7225003" y="2935134"/>
                <a:ext cx="378924" cy="83779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23" idx="6"/>
                <a:endCxn id="22" idx="3"/>
              </p:cNvCxnSpPr>
              <p:nvPr/>
            </p:nvCxnSpPr>
            <p:spPr>
              <a:xfrm flipV="1">
                <a:off x="6475765" y="3613099"/>
                <a:ext cx="1386428" cy="636389"/>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a:stCxn id="24" idx="3"/>
                <a:endCxn id="22" idx="6"/>
              </p:cNvCxnSpPr>
              <p:nvPr/>
            </p:nvCxnSpPr>
            <p:spPr>
              <a:xfrm rot="5400000">
                <a:off x="8217457" y="3075795"/>
                <a:ext cx="280483" cy="654911"/>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25" idx="1"/>
                <a:endCxn id="24" idx="5"/>
              </p:cNvCxnSpPr>
              <p:nvPr/>
            </p:nvCxnSpPr>
            <p:spPr>
              <a:xfrm rot="16200000" flipV="1">
                <a:off x="8765163" y="3322217"/>
                <a:ext cx="847262" cy="728843"/>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a:stCxn id="19" idx="7"/>
                <a:endCxn id="25" idx="3"/>
              </p:cNvCxnSpPr>
              <p:nvPr/>
            </p:nvCxnSpPr>
            <p:spPr>
              <a:xfrm rot="5400000" flipH="1" flipV="1">
                <a:off x="8932394" y="4170300"/>
                <a:ext cx="541630" cy="700009"/>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32" name="Oval 31"/>
              <p:cNvSpPr/>
              <p:nvPr/>
            </p:nvSpPr>
            <p:spPr>
              <a:xfrm>
                <a:off x="7734919" y="4179879"/>
                <a:ext cx="196883" cy="196883"/>
              </a:xfrm>
              <a:prstGeom prst="ellipse">
                <a:avLst/>
              </a:prstGeom>
              <a:solidFill>
                <a:srgbClr val="FF0000"/>
              </a:solidFill>
              <a:ln w="44450">
                <a:solidFill>
                  <a:schemeClr val="tx1">
                    <a:lumMod val="95000"/>
                    <a:lumOff val="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cxnSp>
            <p:nvCxnSpPr>
              <p:cNvPr id="33" name="Straight Arrow Connector 32"/>
              <p:cNvCxnSpPr>
                <a:stCxn id="32" idx="5"/>
                <a:endCxn id="19" idx="1"/>
              </p:cNvCxnSpPr>
              <p:nvPr/>
            </p:nvCxnSpPr>
            <p:spPr>
              <a:xfrm rot="16200000" flipH="1">
                <a:off x="8086883" y="4164014"/>
                <a:ext cx="443189" cy="811019"/>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sp>
        <p:nvSpPr>
          <p:cNvPr id="39" name="Title 1"/>
          <p:cNvSpPr txBox="1">
            <a:spLocks/>
          </p:cNvSpPr>
          <p:nvPr/>
        </p:nvSpPr>
        <p:spPr>
          <a:xfrm>
            <a:off x="8734956" y="512001"/>
            <a:ext cx="8137529" cy="1881618"/>
          </a:xfrm>
          <a:prstGeom prst="rect">
            <a:avLst/>
          </a:prstGeom>
        </p:spPr>
        <p:txBody>
          <a:bodyPr vert="horz" lIns="0" tIns="0" rIns="0" bIns="0" rtlCol="0" anchor="ctr" anchorCtr="0">
            <a:noAutofit/>
          </a:bodyPr>
          <a:lstStyle>
            <a:lvl1pPr marL="0" indent="0" algn="l" defTabSz="913463" rtl="0" eaLnBrk="1" latinLnBrk="0" hangingPunct="1">
              <a:lnSpc>
                <a:spcPct val="100000"/>
              </a:lnSpc>
              <a:spcBef>
                <a:spcPts val="0"/>
              </a:spcBef>
              <a:buFont typeface="Arial" panose="020B0604020202020204" pitchFamily="34" charset="0"/>
              <a:buNone/>
              <a:defRPr sz="2597" b="1" i="0" kern="1200" baseline="0">
                <a:solidFill>
                  <a:schemeClr val="bg2"/>
                </a:solidFill>
                <a:latin typeface="+mn-lt"/>
                <a:ea typeface="+mj-ea"/>
                <a:cs typeface="+mj-cs"/>
              </a:defRPr>
            </a:lvl1pPr>
          </a:lstStyle>
          <a:p>
            <a:pPr algn="ctr"/>
            <a:r>
              <a:rPr lang="en-GB" sz="3500" dirty="0">
                <a:solidFill>
                  <a:schemeClr val="tx1"/>
                </a:solidFill>
                <a:latin typeface="Bahnschrift" panose="020B0502040204020203" pitchFamily="34" charset="0"/>
                <a:ea typeface="Roboto" panose="02000000000000000000" pitchFamily="2" charset="0"/>
              </a:rPr>
              <a:t>Directed graph (digraph)</a:t>
            </a:r>
            <a:endParaRPr lang="en-US" sz="3500" dirty="0">
              <a:solidFill>
                <a:schemeClr val="tx1"/>
              </a:solidFill>
              <a:latin typeface="Bahnschrift" panose="020B0502040204020203" pitchFamily="34" charset="0"/>
              <a:ea typeface="Roboto" panose="02000000000000000000" pitchFamily="2" charset="0"/>
            </a:endParaRPr>
          </a:p>
        </p:txBody>
      </p:sp>
      <p:sp>
        <p:nvSpPr>
          <p:cNvPr id="40" name="Rectangle 39"/>
          <p:cNvSpPr/>
          <p:nvPr/>
        </p:nvSpPr>
        <p:spPr>
          <a:xfrm rot="5400000">
            <a:off x="5685205" y="5033153"/>
            <a:ext cx="6007643" cy="6502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grpSp>
        <p:nvGrpSpPr>
          <p:cNvPr id="38" name="Group 37">
            <a:extLst>
              <a:ext uri="{FF2B5EF4-FFF2-40B4-BE49-F238E27FC236}">
                <a16:creationId xmlns:a16="http://schemas.microsoft.com/office/drawing/2014/main" id="{947FCDD1-E416-4296-938C-18FFFB2CD58D}"/>
              </a:ext>
            </a:extLst>
          </p:cNvPr>
          <p:cNvGrpSpPr/>
          <p:nvPr/>
        </p:nvGrpSpPr>
        <p:grpSpPr>
          <a:xfrm>
            <a:off x="884312" y="3589163"/>
            <a:ext cx="6729225" cy="3977269"/>
            <a:chOff x="6278882" y="2996517"/>
            <a:chExt cx="3442384" cy="1962652"/>
          </a:xfrm>
        </p:grpSpPr>
        <p:sp>
          <p:nvSpPr>
            <p:cNvPr id="42" name="Oval 41">
              <a:extLst>
                <a:ext uri="{FF2B5EF4-FFF2-40B4-BE49-F238E27FC236}">
                  <a16:creationId xmlns:a16="http://schemas.microsoft.com/office/drawing/2014/main" id="{BD51C395-038D-4940-A686-BD70E89A63F9}"/>
                </a:ext>
              </a:extLst>
            </p:cNvPr>
            <p:cNvSpPr/>
            <p:nvPr/>
          </p:nvSpPr>
          <p:spPr>
            <a:xfrm>
              <a:off x="8685155" y="4762286"/>
              <a:ext cx="196883" cy="196883"/>
            </a:xfrm>
            <a:prstGeom prst="ellipse">
              <a:avLst/>
            </a:prstGeom>
            <a:solidFill>
              <a:srgbClr val="FF0000"/>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dirty="0">
                <a:solidFill>
                  <a:schemeClr val="tx1"/>
                </a:solidFill>
              </a:endParaRPr>
            </a:p>
          </p:txBody>
        </p:sp>
        <p:grpSp>
          <p:nvGrpSpPr>
            <p:cNvPr id="43" name="Group 42">
              <a:extLst>
                <a:ext uri="{FF2B5EF4-FFF2-40B4-BE49-F238E27FC236}">
                  <a16:creationId xmlns:a16="http://schemas.microsoft.com/office/drawing/2014/main" id="{8BE9D369-37BC-4795-9A9E-C3CE976BC2D6}"/>
                </a:ext>
              </a:extLst>
            </p:cNvPr>
            <p:cNvGrpSpPr/>
            <p:nvPr/>
          </p:nvGrpSpPr>
          <p:grpSpPr>
            <a:xfrm>
              <a:off x="6278882" y="2996517"/>
              <a:ext cx="3442384" cy="1794603"/>
              <a:chOff x="6278882" y="2996517"/>
              <a:chExt cx="3442384" cy="1794603"/>
            </a:xfrm>
          </p:grpSpPr>
          <p:sp>
            <p:nvSpPr>
              <p:cNvPr id="44" name="Oval 43">
                <a:extLst>
                  <a:ext uri="{FF2B5EF4-FFF2-40B4-BE49-F238E27FC236}">
                    <a16:creationId xmlns:a16="http://schemas.microsoft.com/office/drawing/2014/main" id="{5EC6B076-1F0E-4247-9420-5465CBE8136F}"/>
                  </a:ext>
                </a:extLst>
              </p:cNvPr>
              <p:cNvSpPr/>
              <p:nvPr/>
            </p:nvSpPr>
            <p:spPr>
              <a:xfrm>
                <a:off x="6827521" y="2996517"/>
                <a:ext cx="196883" cy="196883"/>
              </a:xfrm>
              <a:prstGeom prst="ellipse">
                <a:avLst/>
              </a:prstGeom>
              <a:solidFill>
                <a:srgbClr val="FF0000"/>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sp>
            <p:nvSpPr>
              <p:cNvPr id="45" name="Oval 44">
                <a:extLst>
                  <a:ext uri="{FF2B5EF4-FFF2-40B4-BE49-F238E27FC236}">
                    <a16:creationId xmlns:a16="http://schemas.microsoft.com/office/drawing/2014/main" id="{E12C8A96-B6FC-4453-BAE1-D5B79CA2569A}"/>
                  </a:ext>
                </a:extLst>
              </p:cNvPr>
              <p:cNvSpPr/>
              <p:nvPr/>
            </p:nvSpPr>
            <p:spPr>
              <a:xfrm>
                <a:off x="7833361" y="3445049"/>
                <a:ext cx="196883" cy="196883"/>
              </a:xfrm>
              <a:prstGeom prst="ellipse">
                <a:avLst/>
              </a:prstGeom>
              <a:solidFill>
                <a:srgbClr val="FF0000"/>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sp>
            <p:nvSpPr>
              <p:cNvPr id="46" name="Oval 45">
                <a:extLst>
                  <a:ext uri="{FF2B5EF4-FFF2-40B4-BE49-F238E27FC236}">
                    <a16:creationId xmlns:a16="http://schemas.microsoft.com/office/drawing/2014/main" id="{95FB0E0F-BFEC-4992-8ABE-62A835B8FAA0}"/>
                  </a:ext>
                </a:extLst>
              </p:cNvPr>
              <p:cNvSpPr/>
              <p:nvPr/>
            </p:nvSpPr>
            <p:spPr>
              <a:xfrm>
                <a:off x="6278882" y="4151047"/>
                <a:ext cx="196883" cy="196883"/>
              </a:xfrm>
              <a:prstGeom prst="ellipse">
                <a:avLst/>
              </a:prstGeom>
              <a:solidFill>
                <a:srgbClr val="FF0000"/>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sp>
            <p:nvSpPr>
              <p:cNvPr id="47" name="Oval 46">
                <a:extLst>
                  <a:ext uri="{FF2B5EF4-FFF2-40B4-BE49-F238E27FC236}">
                    <a16:creationId xmlns:a16="http://schemas.microsoft.com/office/drawing/2014/main" id="{D2E5359B-EFB3-440A-853C-01375D0CAA52}"/>
                  </a:ext>
                </a:extLst>
              </p:cNvPr>
              <p:cNvSpPr/>
              <p:nvPr/>
            </p:nvSpPr>
            <p:spPr>
              <a:xfrm>
                <a:off x="8656322" y="3094958"/>
                <a:ext cx="196883" cy="196883"/>
              </a:xfrm>
              <a:prstGeom prst="ellipse">
                <a:avLst/>
              </a:prstGeom>
              <a:solidFill>
                <a:srgbClr val="FF0000"/>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dirty="0">
                  <a:solidFill>
                    <a:schemeClr val="tx1"/>
                  </a:solidFill>
                </a:endParaRPr>
              </a:p>
            </p:txBody>
          </p:sp>
          <p:sp>
            <p:nvSpPr>
              <p:cNvPr id="48" name="Oval 47">
                <a:extLst>
                  <a:ext uri="{FF2B5EF4-FFF2-40B4-BE49-F238E27FC236}">
                    <a16:creationId xmlns:a16="http://schemas.microsoft.com/office/drawing/2014/main" id="{C510A211-BFDD-4E10-8FB7-1E3A954DF026}"/>
                  </a:ext>
                </a:extLst>
              </p:cNvPr>
              <p:cNvSpPr/>
              <p:nvPr/>
            </p:nvSpPr>
            <p:spPr>
              <a:xfrm>
                <a:off x="9524383" y="4081438"/>
                <a:ext cx="196883" cy="196883"/>
              </a:xfrm>
              <a:prstGeom prst="ellipse">
                <a:avLst/>
              </a:prstGeom>
              <a:solidFill>
                <a:srgbClr val="FF0000"/>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cxnSp>
            <p:nvCxnSpPr>
              <p:cNvPr id="49" name="Straight Arrow Connector 48">
                <a:extLst>
                  <a:ext uri="{FF2B5EF4-FFF2-40B4-BE49-F238E27FC236}">
                    <a16:creationId xmlns:a16="http://schemas.microsoft.com/office/drawing/2014/main" id="{031D8382-1F1A-419A-AE92-FFC85B372CEC}"/>
                  </a:ext>
                </a:extLst>
              </p:cNvPr>
              <p:cNvCxnSpPr>
                <a:stCxn id="46" idx="7"/>
                <a:endCxn id="44" idx="4"/>
              </p:cNvCxnSpPr>
              <p:nvPr/>
            </p:nvCxnSpPr>
            <p:spPr>
              <a:xfrm rot="5400000" flipH="1" flipV="1">
                <a:off x="6193207" y="3447124"/>
                <a:ext cx="986479" cy="479030"/>
              </a:xfrm>
              <a:prstGeom prst="straightConnector1">
                <a:avLst/>
              </a:prstGeom>
              <a:ln w="38100">
                <a:solidFill>
                  <a:schemeClr val="bg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C8C2ADD7-06DB-460D-B705-1DD39CE651E1}"/>
                  </a:ext>
                </a:extLst>
              </p:cNvPr>
              <p:cNvCxnSpPr>
                <a:stCxn id="44" idx="5"/>
                <a:endCxn id="45" idx="2"/>
              </p:cNvCxnSpPr>
              <p:nvPr/>
            </p:nvCxnSpPr>
            <p:spPr>
              <a:xfrm rot="16200000" flipH="1">
                <a:off x="7225003" y="2935134"/>
                <a:ext cx="378924" cy="837790"/>
              </a:xfrm>
              <a:prstGeom prst="straightConnector1">
                <a:avLst/>
              </a:prstGeom>
              <a:ln w="38100">
                <a:solidFill>
                  <a:schemeClr val="tx2"/>
                </a:solidFill>
                <a:tailEnd type="none"/>
              </a:ln>
              <a:effectLst/>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C2A048DA-E879-4E07-A58B-3021DEF3EDC9}"/>
                  </a:ext>
                </a:extLst>
              </p:cNvPr>
              <p:cNvCxnSpPr>
                <a:stCxn id="46" idx="6"/>
                <a:endCxn id="45" idx="3"/>
              </p:cNvCxnSpPr>
              <p:nvPr/>
            </p:nvCxnSpPr>
            <p:spPr>
              <a:xfrm flipV="1">
                <a:off x="6475765" y="3613099"/>
                <a:ext cx="1386428" cy="636389"/>
              </a:xfrm>
              <a:prstGeom prst="straightConnector1">
                <a:avLst/>
              </a:prstGeom>
              <a:ln w="38100">
                <a:solidFill>
                  <a:schemeClr val="tx2"/>
                </a:solidFill>
                <a:tailEnd type="none"/>
              </a:ln>
              <a:effectLst/>
            </p:spPr>
            <p:style>
              <a:lnRef idx="2">
                <a:schemeClr val="accent1"/>
              </a:lnRef>
              <a:fillRef idx="0">
                <a:schemeClr val="accent1"/>
              </a:fillRef>
              <a:effectRef idx="1">
                <a:schemeClr val="accent1"/>
              </a:effectRef>
              <a:fontRef idx="minor">
                <a:schemeClr val="tx1"/>
              </a:fontRef>
            </p:style>
          </p:cxnSp>
          <p:cxnSp>
            <p:nvCxnSpPr>
              <p:cNvPr id="52" name="Straight Arrow Connector 51">
                <a:extLst>
                  <a:ext uri="{FF2B5EF4-FFF2-40B4-BE49-F238E27FC236}">
                    <a16:creationId xmlns:a16="http://schemas.microsoft.com/office/drawing/2014/main" id="{D4FC991E-11DD-41B0-AA17-5399183EFE27}"/>
                  </a:ext>
                </a:extLst>
              </p:cNvPr>
              <p:cNvCxnSpPr>
                <a:stCxn id="47" idx="3"/>
                <a:endCxn id="45" idx="6"/>
              </p:cNvCxnSpPr>
              <p:nvPr/>
            </p:nvCxnSpPr>
            <p:spPr>
              <a:xfrm rot="5400000">
                <a:off x="8217457" y="3075795"/>
                <a:ext cx="280483" cy="654911"/>
              </a:xfrm>
              <a:prstGeom prst="straightConnector1">
                <a:avLst/>
              </a:prstGeom>
              <a:ln w="38100">
                <a:solidFill>
                  <a:schemeClr val="tx2"/>
                </a:solidFill>
                <a:tailEnd type="none"/>
              </a:ln>
              <a:effectLst/>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7F7970D1-6D4E-421F-801F-59B05113905A}"/>
                  </a:ext>
                </a:extLst>
              </p:cNvPr>
              <p:cNvCxnSpPr>
                <a:stCxn id="48" idx="1"/>
                <a:endCxn id="47" idx="5"/>
              </p:cNvCxnSpPr>
              <p:nvPr/>
            </p:nvCxnSpPr>
            <p:spPr>
              <a:xfrm rot="16200000" flipV="1">
                <a:off x="8765163" y="3322217"/>
                <a:ext cx="847262" cy="728843"/>
              </a:xfrm>
              <a:prstGeom prst="straightConnector1">
                <a:avLst/>
              </a:prstGeom>
              <a:ln w="38100">
                <a:solidFill>
                  <a:schemeClr val="tx2"/>
                </a:solidFill>
                <a:tailEnd type="none"/>
              </a:ln>
              <a:effectLst/>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35F760C8-8D0A-4AFC-BD18-59DE6EA4FC05}"/>
                  </a:ext>
                </a:extLst>
              </p:cNvPr>
              <p:cNvCxnSpPr>
                <a:stCxn id="42" idx="7"/>
                <a:endCxn id="48" idx="3"/>
              </p:cNvCxnSpPr>
              <p:nvPr/>
            </p:nvCxnSpPr>
            <p:spPr>
              <a:xfrm rot="5400000" flipH="1" flipV="1">
                <a:off x="8932394" y="4170300"/>
                <a:ext cx="541630" cy="700009"/>
              </a:xfrm>
              <a:prstGeom prst="straightConnector1">
                <a:avLst/>
              </a:prstGeom>
              <a:ln w="38100">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sp>
            <p:nvSpPr>
              <p:cNvPr id="55" name="Oval 54">
                <a:extLst>
                  <a:ext uri="{FF2B5EF4-FFF2-40B4-BE49-F238E27FC236}">
                    <a16:creationId xmlns:a16="http://schemas.microsoft.com/office/drawing/2014/main" id="{9113EF78-D207-46B9-BBEA-6D3B2C40CF10}"/>
                  </a:ext>
                </a:extLst>
              </p:cNvPr>
              <p:cNvSpPr/>
              <p:nvPr/>
            </p:nvSpPr>
            <p:spPr>
              <a:xfrm>
                <a:off x="7734919" y="4179879"/>
                <a:ext cx="196883" cy="196883"/>
              </a:xfrm>
              <a:prstGeom prst="ellipse">
                <a:avLst/>
              </a:prstGeom>
              <a:solidFill>
                <a:srgbClr val="FF0000"/>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987">
                  <a:solidFill>
                    <a:schemeClr val="tx1"/>
                  </a:solidFill>
                </a:endParaRPr>
              </a:p>
            </p:txBody>
          </p:sp>
          <p:cxnSp>
            <p:nvCxnSpPr>
              <p:cNvPr id="56" name="Straight Arrow Connector 55">
                <a:extLst>
                  <a:ext uri="{FF2B5EF4-FFF2-40B4-BE49-F238E27FC236}">
                    <a16:creationId xmlns:a16="http://schemas.microsoft.com/office/drawing/2014/main" id="{45AA469A-BF8A-4D07-BFD6-865FC05AA28E}"/>
                  </a:ext>
                </a:extLst>
              </p:cNvPr>
              <p:cNvCxnSpPr>
                <a:stCxn id="55" idx="5"/>
                <a:endCxn id="42" idx="1"/>
              </p:cNvCxnSpPr>
              <p:nvPr/>
            </p:nvCxnSpPr>
            <p:spPr>
              <a:xfrm rot="16200000" flipH="1">
                <a:off x="8086883" y="4164014"/>
                <a:ext cx="443189" cy="811019"/>
              </a:xfrm>
              <a:prstGeom prst="straightConnector1">
                <a:avLst/>
              </a:prstGeom>
              <a:ln w="38100">
                <a:solidFill>
                  <a:schemeClr val="tx2"/>
                </a:solidFill>
                <a:tailEnd type="none"/>
              </a:ln>
              <a:effectLst/>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728778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8"/>
          <p:cNvGrpSpPr/>
          <p:nvPr/>
        </p:nvGrpSpPr>
        <p:grpSpPr>
          <a:xfrm>
            <a:off x="2317066" y="2157764"/>
            <a:ext cx="3735615" cy="2411126"/>
            <a:chOff x="944502" y="1196579"/>
            <a:chExt cx="2049613" cy="1373105"/>
          </a:xfrm>
        </p:grpSpPr>
        <p:sp>
          <p:nvSpPr>
            <p:cNvPr id="40" name="Oval 39"/>
            <p:cNvSpPr/>
            <p:nvPr/>
          </p:nvSpPr>
          <p:spPr>
            <a:xfrm>
              <a:off x="944502" y="1269999"/>
              <a:ext cx="168551" cy="174946"/>
            </a:xfrm>
            <a:prstGeom prst="ellipse">
              <a:avLst/>
            </a:prstGeom>
            <a:solidFill>
              <a:schemeClr val="accent4"/>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41" name="Oval 40"/>
            <p:cNvSpPr/>
            <p:nvPr/>
          </p:nvSpPr>
          <p:spPr>
            <a:xfrm>
              <a:off x="1540436" y="1196579"/>
              <a:ext cx="168551" cy="174946"/>
            </a:xfrm>
            <a:prstGeom prst="ellipse">
              <a:avLst/>
            </a:prstGeom>
            <a:solidFill>
              <a:schemeClr val="tx2">
                <a:lumMod val="60000"/>
                <a:lumOff val="40000"/>
              </a:schemeClr>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42" name="Oval 41"/>
            <p:cNvSpPr/>
            <p:nvPr/>
          </p:nvSpPr>
          <p:spPr>
            <a:xfrm>
              <a:off x="1883603" y="1598088"/>
              <a:ext cx="168551" cy="174946"/>
            </a:xfrm>
            <a:prstGeom prst="ellipse">
              <a:avLst/>
            </a:prstGeom>
            <a:solidFill>
              <a:schemeClr val="tx2">
                <a:lumMod val="60000"/>
                <a:lumOff val="40000"/>
              </a:schemeClr>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43" name="Oval 42"/>
            <p:cNvSpPr/>
            <p:nvPr/>
          </p:nvSpPr>
          <p:spPr>
            <a:xfrm>
              <a:off x="2825564" y="1323579"/>
              <a:ext cx="168551" cy="174946"/>
            </a:xfrm>
            <a:prstGeom prst="ellipse">
              <a:avLst/>
            </a:prstGeom>
            <a:solidFill>
              <a:schemeClr val="tx2">
                <a:lumMod val="60000"/>
                <a:lumOff val="40000"/>
              </a:schemeClr>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44" name="Oval 43"/>
            <p:cNvSpPr/>
            <p:nvPr/>
          </p:nvSpPr>
          <p:spPr>
            <a:xfrm>
              <a:off x="2235901" y="1943100"/>
              <a:ext cx="168551" cy="174946"/>
            </a:xfrm>
            <a:prstGeom prst="ellipse">
              <a:avLst/>
            </a:prstGeom>
            <a:solidFill>
              <a:schemeClr val="accent4"/>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45" name="Oval 44"/>
            <p:cNvSpPr/>
            <p:nvPr/>
          </p:nvSpPr>
          <p:spPr>
            <a:xfrm>
              <a:off x="2570804" y="2247899"/>
              <a:ext cx="168551" cy="174946"/>
            </a:xfrm>
            <a:prstGeom prst="ellipse">
              <a:avLst/>
            </a:prstGeom>
            <a:solidFill>
              <a:schemeClr val="tx2">
                <a:lumMod val="60000"/>
                <a:lumOff val="40000"/>
              </a:schemeClr>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46" name="Oval 45"/>
            <p:cNvSpPr/>
            <p:nvPr/>
          </p:nvSpPr>
          <p:spPr>
            <a:xfrm>
              <a:off x="1788679" y="2394738"/>
              <a:ext cx="168551" cy="174946"/>
            </a:xfrm>
            <a:prstGeom prst="ellipse">
              <a:avLst/>
            </a:prstGeom>
            <a:solidFill>
              <a:schemeClr val="tx2">
                <a:lumMod val="60000"/>
                <a:lumOff val="40000"/>
              </a:schemeClr>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47" name="Oval 46"/>
            <p:cNvSpPr/>
            <p:nvPr/>
          </p:nvSpPr>
          <p:spPr>
            <a:xfrm>
              <a:off x="1329255" y="2016518"/>
              <a:ext cx="168551" cy="174946"/>
            </a:xfrm>
            <a:prstGeom prst="ellipse">
              <a:avLst/>
            </a:prstGeom>
            <a:solidFill>
              <a:schemeClr val="tx2">
                <a:lumMod val="60000"/>
                <a:lumOff val="40000"/>
              </a:schemeClr>
            </a:solidFill>
            <a:ln w="444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cxnSp>
          <p:nvCxnSpPr>
            <p:cNvPr id="48" name="Straight Connector 47"/>
            <p:cNvCxnSpPr>
              <a:stCxn id="40" idx="6"/>
              <a:endCxn id="41" idx="2"/>
            </p:cNvCxnSpPr>
            <p:nvPr/>
          </p:nvCxnSpPr>
          <p:spPr>
            <a:xfrm flipV="1">
              <a:off x="1113053" y="1284052"/>
              <a:ext cx="427383" cy="7342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a:stCxn id="41" idx="5"/>
              <a:endCxn id="42" idx="1"/>
            </p:cNvCxnSpPr>
            <p:nvPr/>
          </p:nvCxnSpPr>
          <p:spPr>
            <a:xfrm>
              <a:off x="1684304" y="1345905"/>
              <a:ext cx="223982" cy="277804"/>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a:stCxn id="42" idx="5"/>
              <a:endCxn id="44" idx="1"/>
            </p:cNvCxnSpPr>
            <p:nvPr/>
          </p:nvCxnSpPr>
          <p:spPr>
            <a:xfrm>
              <a:off x="2027470" y="1747414"/>
              <a:ext cx="233114" cy="22130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a:cxnSpLocks/>
              <a:stCxn id="42" idx="7"/>
              <a:endCxn id="43" idx="2"/>
            </p:cNvCxnSpPr>
            <p:nvPr/>
          </p:nvCxnSpPr>
          <p:spPr>
            <a:xfrm flipV="1">
              <a:off x="2027470" y="1411052"/>
              <a:ext cx="798094" cy="21265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a:stCxn id="43" idx="3"/>
              <a:endCxn id="44" idx="7"/>
            </p:cNvCxnSpPr>
            <p:nvPr/>
          </p:nvCxnSpPr>
          <p:spPr>
            <a:xfrm flipH="1">
              <a:off x="2379769" y="1472904"/>
              <a:ext cx="470479" cy="495815"/>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a:stCxn id="44" idx="5"/>
              <a:endCxn id="45" idx="1"/>
            </p:cNvCxnSpPr>
            <p:nvPr/>
          </p:nvCxnSpPr>
          <p:spPr>
            <a:xfrm>
              <a:off x="2379769" y="2092425"/>
              <a:ext cx="215719" cy="181094"/>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a:stCxn id="46" idx="6"/>
              <a:endCxn id="45" idx="2"/>
            </p:cNvCxnSpPr>
            <p:nvPr/>
          </p:nvCxnSpPr>
          <p:spPr>
            <a:xfrm flipV="1">
              <a:off x="1957230" y="2335372"/>
              <a:ext cx="613574" cy="146839"/>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a:stCxn id="44" idx="3"/>
              <a:endCxn id="46" idx="7"/>
            </p:cNvCxnSpPr>
            <p:nvPr/>
          </p:nvCxnSpPr>
          <p:spPr>
            <a:xfrm flipH="1">
              <a:off x="1932546" y="2092425"/>
              <a:ext cx="328038" cy="327933"/>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a:stCxn id="47" idx="5"/>
              <a:endCxn id="46" idx="1"/>
            </p:cNvCxnSpPr>
            <p:nvPr/>
          </p:nvCxnSpPr>
          <p:spPr>
            <a:xfrm>
              <a:off x="1473123" y="2165844"/>
              <a:ext cx="340239" cy="254515"/>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7" name="Text Box 3"/>
          <p:cNvSpPr txBox="1">
            <a:spLocks noChangeArrowheads="1"/>
          </p:cNvSpPr>
          <p:nvPr/>
        </p:nvSpPr>
        <p:spPr bwMode="auto">
          <a:xfrm>
            <a:off x="8670130" y="2189711"/>
            <a:ext cx="7836133" cy="553998"/>
          </a:xfrm>
          <a:prstGeom prst="rect">
            <a:avLst/>
          </a:prstGeom>
          <a:noFill/>
          <a:ln w="9525">
            <a:noFill/>
            <a:miter lim="800000"/>
            <a:headEnd/>
            <a:tailEnd/>
          </a:ln>
        </p:spPr>
        <p:txBody>
          <a:bodyPr wrap="square">
            <a:prstTxWarp prst="textNoShape">
              <a:avLst/>
            </a:prstTxWarp>
            <a:spAutoFit/>
          </a:bodyPr>
          <a:lstStyle/>
          <a:p>
            <a:pPr algn="ctr"/>
            <a:r>
              <a:rPr lang="en-US" sz="3000" dirty="0">
                <a:solidFill>
                  <a:schemeClr val="tx1"/>
                </a:solidFill>
                <a:latin typeface="Bahnschrift" panose="020B0502040204020203" pitchFamily="34" charset="0"/>
                <a:ea typeface="Roboto" panose="02000000000000000000" pitchFamily="2" charset="0"/>
                <a:cs typeface="Helvetica"/>
              </a:rPr>
              <a:t>The number of links connected to the node</a:t>
            </a:r>
          </a:p>
        </p:txBody>
      </p:sp>
      <p:sp>
        <p:nvSpPr>
          <p:cNvPr id="59" name="TextBox 58"/>
          <p:cNvSpPr txBox="1"/>
          <p:nvPr/>
        </p:nvSpPr>
        <p:spPr>
          <a:xfrm rot="16200000">
            <a:off x="-113661" y="2821858"/>
            <a:ext cx="2685067" cy="553998"/>
          </a:xfrm>
          <a:prstGeom prst="rect">
            <a:avLst/>
          </a:prstGeom>
          <a:noFill/>
        </p:spPr>
        <p:txBody>
          <a:bodyPr wrap="square" rtlCol="0">
            <a:spAutoFit/>
          </a:bodyPr>
          <a:lstStyle/>
          <a:p>
            <a:pPr algn="ctr"/>
            <a:r>
              <a:rPr lang="en-US" sz="3000" b="1" dirty="0">
                <a:solidFill>
                  <a:schemeClr val="tx1"/>
                </a:solidFill>
                <a:latin typeface="Bahnschrift" panose="020B0502040204020203" pitchFamily="34" charset="0"/>
                <a:ea typeface="Roboto" panose="02000000000000000000" pitchFamily="2" charset="0"/>
                <a:cs typeface="Helvetica"/>
              </a:rPr>
              <a:t>Undirected</a:t>
            </a:r>
            <a:endParaRPr lang="en-US" sz="3000" dirty="0">
              <a:solidFill>
                <a:schemeClr val="tx1"/>
              </a:solidFill>
              <a:latin typeface="Bahnschrift" panose="020B0502040204020203" pitchFamily="34" charset="0"/>
              <a:ea typeface="Roboto" panose="02000000000000000000" pitchFamily="2" charset="0"/>
              <a:cs typeface="Helvetica"/>
            </a:endParaRPr>
          </a:p>
        </p:txBody>
      </p:sp>
      <p:sp>
        <p:nvSpPr>
          <p:cNvPr id="60" name="Rectangle 59"/>
          <p:cNvSpPr/>
          <p:nvPr/>
        </p:nvSpPr>
        <p:spPr>
          <a:xfrm>
            <a:off x="1322420" y="4876801"/>
            <a:ext cx="15183844" cy="65023"/>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79" name="AutoShape 9"/>
          <p:cNvSpPr>
            <a:spLocks noChangeArrowheads="1"/>
          </p:cNvSpPr>
          <p:nvPr/>
        </p:nvSpPr>
        <p:spPr bwMode="auto">
          <a:xfrm>
            <a:off x="2776015" y="6182414"/>
            <a:ext cx="259766" cy="636137"/>
          </a:xfrm>
          <a:prstGeom prst="octagon">
            <a:avLst>
              <a:gd name="adj" fmla="val 29287"/>
            </a:avLst>
          </a:prstGeom>
          <a:noFill/>
          <a:ln w="9525">
            <a:noFill/>
            <a:miter lim="800000"/>
            <a:headEnd/>
            <a:tailEnd/>
          </a:ln>
        </p:spPr>
        <p:txBody>
          <a:bodyPr wrap="none" anchor="ctr">
            <a:prstTxWarp prst="textNoShape">
              <a:avLst/>
            </a:prstTxWarp>
            <a:spAutoFit/>
          </a:bodyPr>
          <a:lstStyle/>
          <a:p>
            <a:endParaRPr lang="en-US" sz="3072">
              <a:solidFill>
                <a:schemeClr val="tx1"/>
              </a:solidFill>
            </a:endParaRPr>
          </a:p>
        </p:txBody>
      </p:sp>
      <p:grpSp>
        <p:nvGrpSpPr>
          <p:cNvPr id="4" name="Group 3"/>
          <p:cNvGrpSpPr/>
          <p:nvPr/>
        </p:nvGrpSpPr>
        <p:grpSpPr>
          <a:xfrm>
            <a:off x="9900075" y="7172615"/>
            <a:ext cx="5376240" cy="656897"/>
            <a:chOff x="5118990" y="4674857"/>
            <a:chExt cx="3445353" cy="461881"/>
          </a:xfrm>
        </p:grpSpPr>
        <mc:AlternateContent xmlns:mc="http://schemas.openxmlformats.org/markup-compatibility/2006">
          <mc:Choice xmlns:a14="http://schemas.microsoft.com/office/drawing/2010/main" Requires="a14">
            <p:sp>
              <p:nvSpPr>
                <p:cNvPr id="80" name="Object 11"/>
                <p:cNvSpPr txBox="1"/>
                <p:nvPr/>
              </p:nvSpPr>
              <p:spPr bwMode="auto">
                <a:xfrm>
                  <a:off x="5118990" y="4695413"/>
                  <a:ext cx="1022350" cy="441325"/>
                </a:xfrm>
                <a:prstGeom prst="rect">
                  <a:avLst/>
                </a:prstGeom>
                <a:noFill/>
              </p:spPr>
              <p:txBody>
                <a:bodyPr>
                  <a:normAutofit/>
                </a:bodyPr>
                <a:lstStyle/>
                <a:p>
                  <a:pPr/>
                  <a14:m>
                    <m:oMathPara xmlns:m="http://schemas.openxmlformats.org/officeDocument/2006/math">
                      <m:oMathParaPr>
                        <m:jc m:val="centerGroup"/>
                      </m:oMathParaPr>
                      <m:oMath xmlns:m="http://schemas.openxmlformats.org/officeDocument/2006/math">
                        <m:sSubSup>
                          <m:sSubSupPr>
                            <m:ctrlPr>
                              <a:rPr lang="en-GB" sz="3129" i="1" smtClean="0">
                                <a:solidFill>
                                  <a:schemeClr val="tx1"/>
                                </a:solidFill>
                                <a:latin typeface="Cambria Math" panose="02040503050406030204" pitchFamily="18" charset="0"/>
                              </a:rPr>
                            </m:ctrlPr>
                          </m:sSubSupPr>
                          <m:e>
                            <m:r>
                              <a:rPr lang="en-GB" sz="3129" i="1">
                                <a:solidFill>
                                  <a:schemeClr val="tx1"/>
                                </a:solidFill>
                                <a:latin typeface="Cambria Math" panose="02040503050406030204" pitchFamily="18" charset="0"/>
                              </a:rPr>
                              <m:t>𝑘</m:t>
                            </m:r>
                          </m:e>
                          <m:sub>
                            <m:r>
                              <a:rPr lang="en-GB" sz="3129" i="1">
                                <a:solidFill>
                                  <a:schemeClr val="tx1"/>
                                </a:solidFill>
                                <a:latin typeface="Cambria Math" panose="02040503050406030204" pitchFamily="18" charset="0"/>
                              </a:rPr>
                              <m:t>𝐶</m:t>
                            </m:r>
                          </m:sub>
                          <m:sup>
                            <m:r>
                              <a:rPr lang="en-GB" sz="3129" i="1">
                                <a:solidFill>
                                  <a:schemeClr val="tx1"/>
                                </a:solidFill>
                                <a:latin typeface="Cambria Math" panose="02040503050406030204" pitchFamily="18" charset="0"/>
                              </a:rPr>
                              <m:t>𝑖𝑛</m:t>
                            </m:r>
                          </m:sup>
                        </m:sSubSup>
                        <m:r>
                          <a:rPr lang="en-GB" sz="3129" i="1">
                            <a:solidFill>
                              <a:schemeClr val="tx1"/>
                            </a:solidFill>
                            <a:latin typeface="Cambria Math" panose="02040503050406030204" pitchFamily="18" charset="0"/>
                          </a:rPr>
                          <m:t>=2</m:t>
                        </m:r>
                      </m:oMath>
                    </m:oMathPara>
                  </a14:m>
                  <a:endParaRPr lang="en-GB" sz="3129" dirty="0">
                    <a:solidFill>
                      <a:schemeClr val="tx1"/>
                    </a:solidFill>
                  </a:endParaRPr>
                </a:p>
              </p:txBody>
            </p:sp>
          </mc:Choice>
          <mc:Fallback>
            <p:sp>
              <p:nvSpPr>
                <p:cNvPr id="80" name="Object 11"/>
                <p:cNvSpPr txBox="1">
                  <a:spLocks noRot="1" noChangeAspect="1" noMove="1" noResize="1" noEditPoints="1" noAdjustHandles="1" noChangeArrowheads="1" noChangeShapeType="1" noTextEdit="1"/>
                </p:cNvSpPr>
                <p:nvPr/>
              </p:nvSpPr>
              <p:spPr bwMode="auto">
                <a:xfrm>
                  <a:off x="5118990" y="4695413"/>
                  <a:ext cx="1022350" cy="441325"/>
                </a:xfrm>
                <a:prstGeom prst="rect">
                  <a:avLst/>
                </a:prstGeom>
                <a:blipFill>
                  <a:blip r:embed="rId2"/>
                  <a:stretch>
                    <a:fillRect/>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81" name="Object 12"/>
                <p:cNvSpPr txBox="1"/>
                <p:nvPr/>
              </p:nvSpPr>
              <p:spPr bwMode="auto">
                <a:xfrm>
                  <a:off x="6317553" y="4695413"/>
                  <a:ext cx="1106487" cy="439737"/>
                </a:xfrm>
                <a:prstGeom prst="rect">
                  <a:avLst/>
                </a:prstGeom>
                <a:noFill/>
              </p:spPr>
              <p:txBody>
                <a:bodyPr>
                  <a:normAutofit/>
                </a:bodyPr>
                <a:lstStyle/>
                <a:p>
                  <a:pPr/>
                  <a14:m>
                    <m:oMathPara xmlns:m="http://schemas.openxmlformats.org/officeDocument/2006/math">
                      <m:oMathParaPr>
                        <m:jc m:val="centerGroup"/>
                      </m:oMathParaPr>
                      <m:oMath xmlns:m="http://schemas.openxmlformats.org/officeDocument/2006/math">
                        <m:sSubSup>
                          <m:sSubSupPr>
                            <m:ctrlPr>
                              <a:rPr lang="en-GB" sz="3129" i="1" smtClean="0">
                                <a:solidFill>
                                  <a:schemeClr val="tx1"/>
                                </a:solidFill>
                                <a:latin typeface="Cambria Math" panose="02040503050406030204" pitchFamily="18" charset="0"/>
                              </a:rPr>
                            </m:ctrlPr>
                          </m:sSubSupPr>
                          <m:e>
                            <m:r>
                              <a:rPr lang="en-GB" sz="3129" i="1">
                                <a:solidFill>
                                  <a:schemeClr val="tx1"/>
                                </a:solidFill>
                                <a:latin typeface="Cambria Math" panose="02040503050406030204" pitchFamily="18" charset="0"/>
                              </a:rPr>
                              <m:t>𝑘</m:t>
                            </m:r>
                          </m:e>
                          <m:sub>
                            <m:r>
                              <a:rPr lang="en-GB" sz="3129" i="1">
                                <a:solidFill>
                                  <a:schemeClr val="tx1"/>
                                </a:solidFill>
                                <a:latin typeface="Cambria Math" panose="02040503050406030204" pitchFamily="18" charset="0"/>
                              </a:rPr>
                              <m:t>𝐶</m:t>
                            </m:r>
                          </m:sub>
                          <m:sup>
                            <m:r>
                              <a:rPr lang="en-GB" sz="3129" i="1">
                                <a:solidFill>
                                  <a:schemeClr val="tx1"/>
                                </a:solidFill>
                                <a:latin typeface="Cambria Math" panose="02040503050406030204" pitchFamily="18" charset="0"/>
                              </a:rPr>
                              <m:t>𝑜𝑢𝑡</m:t>
                            </m:r>
                          </m:sup>
                        </m:sSubSup>
                        <m:r>
                          <a:rPr lang="en-GB" sz="3129" i="1">
                            <a:solidFill>
                              <a:schemeClr val="tx1"/>
                            </a:solidFill>
                            <a:latin typeface="Cambria Math" panose="02040503050406030204" pitchFamily="18" charset="0"/>
                          </a:rPr>
                          <m:t>=1</m:t>
                        </m:r>
                      </m:oMath>
                    </m:oMathPara>
                  </a14:m>
                  <a:endParaRPr lang="en-GB" sz="3129" dirty="0">
                    <a:solidFill>
                      <a:schemeClr val="tx1"/>
                    </a:solidFill>
                  </a:endParaRPr>
                </a:p>
              </p:txBody>
            </p:sp>
          </mc:Choice>
          <mc:Fallback>
            <p:sp>
              <p:nvSpPr>
                <p:cNvPr id="81" name="Object 12"/>
                <p:cNvSpPr txBox="1">
                  <a:spLocks noRot="1" noChangeAspect="1" noMove="1" noResize="1" noEditPoints="1" noAdjustHandles="1" noChangeArrowheads="1" noChangeShapeType="1" noTextEdit="1"/>
                </p:cNvSpPr>
                <p:nvPr/>
              </p:nvSpPr>
              <p:spPr bwMode="auto">
                <a:xfrm>
                  <a:off x="6317553" y="4695413"/>
                  <a:ext cx="1106487" cy="439737"/>
                </a:xfrm>
                <a:prstGeom prst="rect">
                  <a:avLst/>
                </a:prstGeom>
                <a:blipFill>
                  <a:blip r:embed="rId3"/>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82" name="Object 14"/>
                <p:cNvSpPr txBox="1"/>
                <p:nvPr/>
              </p:nvSpPr>
              <p:spPr bwMode="auto">
                <a:xfrm>
                  <a:off x="7600413" y="4674857"/>
                  <a:ext cx="963930" cy="439738"/>
                </a:xfrm>
                <a:prstGeom prst="rect">
                  <a:avLst/>
                </a:prstGeom>
                <a:noFill/>
              </p:spPr>
              <p:txBody>
                <a:bodyPr>
                  <a:noAutofit/>
                </a:bodyPr>
                <a:lstStyle/>
                <a:p>
                  <a:pPr/>
                  <a14:m>
                    <m:oMathPara xmlns:m="http://schemas.openxmlformats.org/officeDocument/2006/math">
                      <m:oMathParaPr>
                        <m:jc m:val="centerGroup"/>
                      </m:oMathParaPr>
                      <m:oMath xmlns:m="http://schemas.openxmlformats.org/officeDocument/2006/math">
                        <m:sSub>
                          <m:sSubPr>
                            <m:ctrlPr>
                              <a:rPr lang="en-GB" sz="3129" i="1" smtClean="0">
                                <a:solidFill>
                                  <a:schemeClr val="tx1"/>
                                </a:solidFill>
                                <a:latin typeface="Cambria Math" panose="02040503050406030204" pitchFamily="18" charset="0"/>
                              </a:rPr>
                            </m:ctrlPr>
                          </m:sSubPr>
                          <m:e>
                            <m:r>
                              <a:rPr lang="en-GB" sz="3129" i="1">
                                <a:solidFill>
                                  <a:schemeClr val="tx1"/>
                                </a:solidFill>
                                <a:latin typeface="Cambria Math" panose="02040503050406030204" pitchFamily="18" charset="0"/>
                              </a:rPr>
                              <m:t>𝑘</m:t>
                            </m:r>
                          </m:e>
                          <m:sub>
                            <m:r>
                              <a:rPr lang="en-GB" sz="3129" i="1">
                                <a:solidFill>
                                  <a:schemeClr val="tx1"/>
                                </a:solidFill>
                                <a:latin typeface="Cambria Math" panose="02040503050406030204" pitchFamily="18" charset="0"/>
                              </a:rPr>
                              <m:t>𝐶</m:t>
                            </m:r>
                          </m:sub>
                        </m:sSub>
                        <m:r>
                          <a:rPr lang="en-GB" sz="3129" i="1">
                            <a:solidFill>
                              <a:schemeClr val="tx1"/>
                            </a:solidFill>
                            <a:latin typeface="Cambria Math" panose="02040503050406030204" pitchFamily="18" charset="0"/>
                          </a:rPr>
                          <m:t>=3</m:t>
                        </m:r>
                      </m:oMath>
                    </m:oMathPara>
                  </a14:m>
                  <a:endParaRPr lang="en-GB" sz="3129">
                    <a:solidFill>
                      <a:schemeClr val="tx1"/>
                    </a:solidFill>
                  </a:endParaRPr>
                </a:p>
              </p:txBody>
            </p:sp>
          </mc:Choice>
          <mc:Fallback xmlns="">
            <p:sp>
              <p:nvSpPr>
                <p:cNvPr id="82" name="Object 14"/>
                <p:cNvSpPr txBox="1">
                  <a:spLocks noRot="1" noChangeAspect="1" noMove="1" noResize="1" noEditPoints="1" noAdjustHandles="1" noChangeArrowheads="1" noChangeShapeType="1" noTextEdit="1"/>
                </p:cNvSpPr>
                <p:nvPr/>
              </p:nvSpPr>
              <p:spPr bwMode="auto">
                <a:xfrm>
                  <a:off x="7600413" y="4674857"/>
                  <a:ext cx="963930" cy="439738"/>
                </a:xfrm>
                <a:prstGeom prst="rect">
                  <a:avLst/>
                </a:prstGeom>
                <a:blipFill>
                  <a:blip r:embed="rId4"/>
                  <a:stretch>
                    <a:fillRect/>
                  </a:stretch>
                </a:blipFill>
                <a:extLst/>
              </p:spPr>
              <p:txBody>
                <a:bodyPr/>
                <a:lstStyle/>
                <a:p>
                  <a:r>
                    <a:rPr lang="en-GB">
                      <a:noFill/>
                    </a:rPr>
                    <a:t> </a:t>
                  </a:r>
                </a:p>
              </p:txBody>
            </p:sp>
          </mc:Fallback>
        </mc:AlternateContent>
      </p:grpSp>
      <p:sp>
        <p:nvSpPr>
          <p:cNvPr id="83" name="TextBox 82"/>
          <p:cNvSpPr txBox="1"/>
          <p:nvPr/>
        </p:nvSpPr>
        <p:spPr>
          <a:xfrm rot="16200000">
            <a:off x="83179" y="6318611"/>
            <a:ext cx="2422559" cy="553998"/>
          </a:xfrm>
          <a:prstGeom prst="rect">
            <a:avLst/>
          </a:prstGeom>
          <a:noFill/>
        </p:spPr>
        <p:txBody>
          <a:bodyPr wrap="square" rtlCol="0">
            <a:spAutoFit/>
          </a:bodyPr>
          <a:lstStyle/>
          <a:p>
            <a:pPr algn="ctr"/>
            <a:r>
              <a:rPr lang="en-US" sz="3000" b="1" dirty="0">
                <a:solidFill>
                  <a:schemeClr val="tx1"/>
                </a:solidFill>
                <a:latin typeface="Bahnschrift" panose="020B0502040204020203" pitchFamily="34" charset="0"/>
                <a:ea typeface="Roboto" panose="02000000000000000000" pitchFamily="2" charset="0"/>
                <a:cs typeface="Helvetica"/>
              </a:rPr>
              <a:t>Directed</a:t>
            </a:r>
            <a:endParaRPr lang="en-US" sz="3000" dirty="0">
              <a:solidFill>
                <a:schemeClr val="tx1"/>
              </a:solidFill>
              <a:latin typeface="Bahnschrift" panose="020B0502040204020203" pitchFamily="34" charset="0"/>
              <a:ea typeface="Roboto" panose="02000000000000000000" pitchFamily="2" charset="0"/>
              <a:cs typeface="Helvetica"/>
            </a:endParaRPr>
          </a:p>
        </p:txBody>
      </p:sp>
      <p:grpSp>
        <p:nvGrpSpPr>
          <p:cNvPr id="84" name="Group 54"/>
          <p:cNvGrpSpPr/>
          <p:nvPr/>
        </p:nvGrpSpPr>
        <p:grpSpPr>
          <a:xfrm>
            <a:off x="1877781" y="5539903"/>
            <a:ext cx="4237801" cy="2537762"/>
            <a:chOff x="4724400" y="2497097"/>
            <a:chExt cx="2915963" cy="1674130"/>
          </a:xfrm>
        </p:grpSpPr>
        <p:sp>
          <p:nvSpPr>
            <p:cNvPr id="85" name="Oval 84"/>
            <p:cNvSpPr/>
            <p:nvPr/>
          </p:nvSpPr>
          <p:spPr>
            <a:xfrm>
              <a:off x="5181599" y="2497097"/>
              <a:ext cx="211379" cy="202656"/>
            </a:xfrm>
            <a:prstGeom prst="ellipse">
              <a:avLst/>
            </a:prstGeom>
            <a:solidFill>
              <a:schemeClr val="tx2">
                <a:lumMod val="60000"/>
                <a:lumOff val="40000"/>
              </a:schemeClr>
            </a:solidFill>
            <a:ln w="44450">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87" name="Oval 86"/>
            <p:cNvSpPr/>
            <p:nvPr/>
          </p:nvSpPr>
          <p:spPr>
            <a:xfrm>
              <a:off x="4724400" y="3459205"/>
              <a:ext cx="211379" cy="202656"/>
            </a:xfrm>
            <a:prstGeom prst="ellipse">
              <a:avLst/>
            </a:prstGeom>
            <a:solidFill>
              <a:schemeClr val="tx2">
                <a:lumMod val="60000"/>
                <a:lumOff val="40000"/>
              </a:schemeClr>
            </a:solidFill>
            <a:ln w="44450">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dirty="0">
                <a:solidFill>
                  <a:schemeClr val="tx1"/>
                </a:solidFill>
              </a:endParaRPr>
            </a:p>
          </p:txBody>
        </p:sp>
        <p:sp>
          <p:nvSpPr>
            <p:cNvPr id="88" name="Oval 87"/>
            <p:cNvSpPr/>
            <p:nvPr/>
          </p:nvSpPr>
          <p:spPr>
            <a:xfrm>
              <a:off x="6705600" y="2579131"/>
              <a:ext cx="211379" cy="202656"/>
            </a:xfrm>
            <a:prstGeom prst="ellipse">
              <a:avLst/>
            </a:prstGeom>
            <a:solidFill>
              <a:schemeClr val="tx2">
                <a:lumMod val="60000"/>
                <a:lumOff val="40000"/>
              </a:schemeClr>
            </a:solidFill>
            <a:ln w="44450">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89" name="Oval 88"/>
            <p:cNvSpPr/>
            <p:nvPr/>
          </p:nvSpPr>
          <p:spPr>
            <a:xfrm>
              <a:off x="7428984" y="3401198"/>
              <a:ext cx="211379" cy="202656"/>
            </a:xfrm>
            <a:prstGeom prst="ellipse">
              <a:avLst/>
            </a:prstGeom>
            <a:solidFill>
              <a:schemeClr val="tx2">
                <a:lumMod val="60000"/>
                <a:lumOff val="40000"/>
              </a:schemeClr>
            </a:solidFill>
            <a:ln w="44450">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sp>
          <p:nvSpPr>
            <p:cNvPr id="90" name="Oval 89"/>
            <p:cNvSpPr/>
            <p:nvPr/>
          </p:nvSpPr>
          <p:spPr>
            <a:xfrm>
              <a:off x="6729628" y="3968571"/>
              <a:ext cx="211379" cy="202656"/>
            </a:xfrm>
            <a:prstGeom prst="ellipse">
              <a:avLst/>
            </a:prstGeom>
            <a:solidFill>
              <a:schemeClr val="tx2">
                <a:lumMod val="60000"/>
                <a:lumOff val="40000"/>
              </a:schemeClr>
            </a:solidFill>
            <a:ln w="44450">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cxnSp>
          <p:nvCxnSpPr>
            <p:cNvPr id="91" name="Straight Arrow Connector 90"/>
            <p:cNvCxnSpPr>
              <a:stCxn id="87" idx="7"/>
              <a:endCxn id="85" idx="4"/>
            </p:cNvCxnSpPr>
            <p:nvPr/>
          </p:nvCxnSpPr>
          <p:spPr>
            <a:xfrm flipV="1">
              <a:off x="4904824" y="2699753"/>
              <a:ext cx="382465" cy="78913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2" name="Straight Arrow Connector 91"/>
            <p:cNvCxnSpPr>
              <a:stCxn id="86" idx="2"/>
              <a:endCxn id="85" idx="5"/>
            </p:cNvCxnSpPr>
            <p:nvPr/>
          </p:nvCxnSpPr>
          <p:spPr>
            <a:xfrm flipH="1" flipV="1">
              <a:off x="5362023" y="2670075"/>
              <a:ext cx="657776" cy="302127"/>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a:stCxn id="87" idx="6"/>
              <a:endCxn id="86" idx="3"/>
            </p:cNvCxnSpPr>
            <p:nvPr/>
          </p:nvCxnSpPr>
          <p:spPr>
            <a:xfrm flipV="1">
              <a:off x="4935779" y="3043853"/>
              <a:ext cx="1114975" cy="51668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4" name="Straight Arrow Connector 93"/>
            <p:cNvCxnSpPr>
              <a:stCxn id="88" idx="3"/>
              <a:endCxn id="86" idx="6"/>
            </p:cNvCxnSpPr>
            <p:nvPr/>
          </p:nvCxnSpPr>
          <p:spPr>
            <a:xfrm flipH="1">
              <a:off x="6231179" y="2752110"/>
              <a:ext cx="505377" cy="22009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5" name="Straight Arrow Connector 94"/>
            <p:cNvCxnSpPr>
              <a:stCxn id="89" idx="1"/>
              <a:endCxn id="88" idx="5"/>
            </p:cNvCxnSpPr>
            <p:nvPr/>
          </p:nvCxnSpPr>
          <p:spPr>
            <a:xfrm flipH="1" flipV="1">
              <a:off x="6886024" y="2752110"/>
              <a:ext cx="573915" cy="678766"/>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6" name="Straight Arrow Connector 95"/>
            <p:cNvCxnSpPr>
              <a:stCxn id="90" idx="7"/>
              <a:endCxn id="89" idx="3"/>
            </p:cNvCxnSpPr>
            <p:nvPr/>
          </p:nvCxnSpPr>
          <p:spPr>
            <a:xfrm flipV="1">
              <a:off x="6910052" y="3574176"/>
              <a:ext cx="549887" cy="42407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97" name="Oval 96"/>
            <p:cNvSpPr/>
            <p:nvPr/>
          </p:nvSpPr>
          <p:spPr>
            <a:xfrm>
              <a:off x="5937764" y="3483232"/>
              <a:ext cx="211379" cy="202656"/>
            </a:xfrm>
            <a:prstGeom prst="ellipse">
              <a:avLst/>
            </a:prstGeom>
            <a:solidFill>
              <a:schemeClr val="tx2">
                <a:lumMod val="60000"/>
                <a:lumOff val="40000"/>
              </a:schemeClr>
            </a:solidFill>
            <a:ln w="44450">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cxnSp>
          <p:nvCxnSpPr>
            <p:cNvPr id="98" name="Straight Arrow Connector 97"/>
            <p:cNvCxnSpPr>
              <a:stCxn id="97" idx="5"/>
              <a:endCxn id="90" idx="1"/>
            </p:cNvCxnSpPr>
            <p:nvPr/>
          </p:nvCxnSpPr>
          <p:spPr>
            <a:xfrm>
              <a:off x="6118188" y="3656211"/>
              <a:ext cx="642396" cy="3420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03" name="Rectangle 2"/>
            <p:cNvSpPr>
              <a:spLocks/>
            </p:cNvSpPr>
            <p:nvPr/>
          </p:nvSpPr>
          <p:spPr bwMode="auto">
            <a:xfrm>
              <a:off x="5971618" y="2542102"/>
              <a:ext cx="274660" cy="288735"/>
            </a:xfrm>
            <a:prstGeom prst="rect">
              <a:avLst/>
            </a:prstGeom>
            <a:noFill/>
            <a:ln w="12700">
              <a:noFill/>
              <a:miter lim="800000"/>
              <a:headEnd/>
              <a:tailEnd/>
            </a:ln>
          </p:spPr>
          <p:txBody>
            <a:bodyPr wrap="square" lIns="0" tIns="0" rIns="54184" bIns="0">
              <a:prstTxWarp prst="textNoShape">
                <a:avLst/>
              </a:prstTxWarp>
              <a:spAutoFit/>
            </a:bodyPr>
            <a:lstStyle/>
            <a:p>
              <a:pPr marL="53338">
                <a:buClr>
                  <a:srgbClr val="CC0000"/>
                </a:buClr>
                <a:buSzPct val="100000"/>
              </a:pPr>
              <a:r>
                <a:rPr lang="en-US" sz="2844" b="1" dirty="0">
                  <a:solidFill>
                    <a:schemeClr val="tx1"/>
                  </a:solidFill>
                  <a:latin typeface="Bahnschrift" panose="020B0502040204020203" pitchFamily="34" charset="0"/>
                  <a:ea typeface="Roboto" panose="02000000000000000000" pitchFamily="2" charset="0"/>
                  <a:cs typeface="Helvetica"/>
                  <a:sym typeface="Trebuchet MS" pitchFamily="-112" charset="0"/>
                </a:rPr>
                <a:t>C</a:t>
              </a:r>
            </a:p>
          </p:txBody>
        </p:sp>
        <p:sp>
          <p:nvSpPr>
            <p:cNvPr id="86" name="Oval 85"/>
            <p:cNvSpPr/>
            <p:nvPr/>
          </p:nvSpPr>
          <p:spPr>
            <a:xfrm>
              <a:off x="6019799" y="2870874"/>
              <a:ext cx="211379" cy="202656"/>
            </a:xfrm>
            <a:prstGeom prst="ellipse">
              <a:avLst/>
            </a:prstGeom>
            <a:solidFill>
              <a:schemeClr val="accent4"/>
            </a:solidFill>
            <a:ln w="44450">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72">
                <a:solidFill>
                  <a:schemeClr val="tx1"/>
                </a:solidFill>
              </a:endParaRPr>
            </a:p>
          </p:txBody>
        </p:sp>
      </p:grpSp>
      <p:sp>
        <p:nvSpPr>
          <p:cNvPr id="106" name="TextBox 105"/>
          <p:cNvSpPr txBox="1"/>
          <p:nvPr/>
        </p:nvSpPr>
        <p:spPr>
          <a:xfrm>
            <a:off x="2352774" y="1722512"/>
            <a:ext cx="428322" cy="530017"/>
          </a:xfrm>
          <a:prstGeom prst="rect">
            <a:avLst/>
          </a:prstGeom>
          <a:noFill/>
        </p:spPr>
        <p:txBody>
          <a:bodyPr wrap="none" rtlCol="0">
            <a:spAutoFit/>
          </a:bodyPr>
          <a:lstStyle/>
          <a:p>
            <a:r>
              <a:rPr lang="en-US" sz="2844" dirty="0">
                <a:solidFill>
                  <a:schemeClr val="tx1"/>
                </a:solidFill>
                <a:latin typeface="Bahnschrift" panose="020B0502040204020203" pitchFamily="34" charset="0"/>
                <a:ea typeface="Roboto" panose="02000000000000000000" pitchFamily="2" charset="0"/>
              </a:rPr>
              <a:t>A</a:t>
            </a:r>
          </a:p>
        </p:txBody>
      </p:sp>
      <p:sp>
        <p:nvSpPr>
          <p:cNvPr id="107" name="TextBox 106"/>
          <p:cNvSpPr txBox="1"/>
          <p:nvPr/>
        </p:nvSpPr>
        <p:spPr>
          <a:xfrm>
            <a:off x="5113539" y="3241719"/>
            <a:ext cx="428322" cy="530017"/>
          </a:xfrm>
          <a:prstGeom prst="rect">
            <a:avLst/>
          </a:prstGeom>
          <a:noFill/>
        </p:spPr>
        <p:txBody>
          <a:bodyPr wrap="none" rtlCol="0">
            <a:spAutoFit/>
          </a:bodyPr>
          <a:lstStyle/>
          <a:p>
            <a:r>
              <a:rPr lang="en-US" sz="2844" dirty="0">
                <a:solidFill>
                  <a:schemeClr val="tx1"/>
                </a:solidFill>
                <a:latin typeface="Bahnschrift" panose="020B0502040204020203" pitchFamily="34" charset="0"/>
                <a:ea typeface="Roboto" panose="02000000000000000000" pitchFamily="2" charset="0"/>
              </a:rPr>
              <a:t>B</a:t>
            </a:r>
          </a:p>
        </p:txBody>
      </p:sp>
      <p:sp>
        <p:nvSpPr>
          <p:cNvPr id="109" name="Text Box 3"/>
          <p:cNvSpPr txBox="1">
            <a:spLocks noChangeArrowheads="1"/>
          </p:cNvSpPr>
          <p:nvPr/>
        </p:nvSpPr>
        <p:spPr bwMode="auto">
          <a:xfrm>
            <a:off x="8670130" y="5342425"/>
            <a:ext cx="7836133" cy="1477328"/>
          </a:xfrm>
          <a:prstGeom prst="rect">
            <a:avLst/>
          </a:prstGeom>
          <a:noFill/>
          <a:ln w="9525">
            <a:noFill/>
            <a:miter lim="800000"/>
            <a:headEnd/>
            <a:tailEnd/>
          </a:ln>
        </p:spPr>
        <p:txBody>
          <a:bodyPr wrap="square">
            <a:prstTxWarp prst="textNoShape">
              <a:avLst/>
            </a:prstTxWarp>
            <a:spAutoFit/>
          </a:bodyPr>
          <a:lstStyle>
            <a:defPPr>
              <a:defRPr lang="en-US"/>
            </a:defPPr>
            <a:lvl1pPr>
              <a:defRPr sz="2000">
                <a:solidFill>
                  <a:schemeClr val="bg1"/>
                </a:solidFill>
                <a:latin typeface="Roboto" panose="02000000000000000000" pitchFamily="2" charset="0"/>
                <a:ea typeface="Roboto" panose="02000000000000000000" pitchFamily="2" charset="0"/>
                <a:cs typeface="Helvetica"/>
              </a:defRPr>
            </a:lvl1pPr>
          </a:lstStyle>
          <a:p>
            <a:pPr algn="ctr"/>
            <a:r>
              <a:rPr lang="en-US" sz="3000" dirty="0">
                <a:solidFill>
                  <a:schemeClr val="tx1"/>
                </a:solidFill>
                <a:latin typeface="Bahnschrift" panose="020B0502040204020203" pitchFamily="34" charset="0"/>
              </a:rPr>
              <a:t>In directed networks we can define an in-degree and out-degree. The (total) degree is the sum of in- and out-degree.</a:t>
            </a:r>
          </a:p>
        </p:txBody>
      </p:sp>
      <p:sp>
        <p:nvSpPr>
          <p:cNvPr id="110" name="Title 1"/>
          <p:cNvSpPr>
            <a:spLocks noGrp="1"/>
          </p:cNvSpPr>
          <p:nvPr>
            <p:ph type="title"/>
          </p:nvPr>
        </p:nvSpPr>
        <p:spPr>
          <a:xfrm>
            <a:off x="493200" y="871200"/>
            <a:ext cx="16013063" cy="831600"/>
          </a:xfrm>
        </p:spPr>
        <p:txBody>
          <a:bodyPr>
            <a:normAutofit/>
          </a:bodyPr>
          <a:lstStyle/>
          <a:p>
            <a:pPr algn="r"/>
            <a:r>
              <a:rPr lang="en-GB" dirty="0">
                <a:solidFill>
                  <a:schemeClr val="tx1"/>
                </a:solidFill>
              </a:rPr>
              <a:t>Node Degree</a:t>
            </a:r>
            <a:endParaRPr lang="en-US" dirty="0">
              <a:solidFill>
                <a:schemeClr val="tx1"/>
              </a:solidFill>
            </a:endParaRPr>
          </a:p>
        </p:txBody>
      </p:sp>
      <p:grpSp>
        <p:nvGrpSpPr>
          <p:cNvPr id="11" name="Group 10">
            <a:extLst>
              <a:ext uri="{FF2B5EF4-FFF2-40B4-BE49-F238E27FC236}">
                <a16:creationId xmlns:a16="http://schemas.microsoft.com/office/drawing/2014/main" id="{9AEE35C1-5014-4C56-AC00-5412B3FF863F}"/>
              </a:ext>
            </a:extLst>
          </p:cNvPr>
          <p:cNvGrpSpPr/>
          <p:nvPr/>
        </p:nvGrpSpPr>
        <p:grpSpPr>
          <a:xfrm>
            <a:off x="11256077" y="3194167"/>
            <a:ext cx="2664334" cy="485400"/>
            <a:chOff x="7319204" y="2254710"/>
            <a:chExt cx="1873360" cy="341297"/>
          </a:xfrm>
        </p:grpSpPr>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39D43B05-C22E-4D40-ADE4-F02070AD3E98}"/>
                    </a:ext>
                  </a:extLst>
                </p:cNvPr>
                <p:cNvSpPr txBox="1"/>
                <p:nvPr/>
              </p:nvSpPr>
              <p:spPr>
                <a:xfrm>
                  <a:off x="7319204" y="2254710"/>
                  <a:ext cx="890238" cy="33858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GB" sz="3129" i="1" smtClean="0">
                                <a:solidFill>
                                  <a:schemeClr val="tx1"/>
                                </a:solidFill>
                                <a:latin typeface="Cambria Math" panose="02040503050406030204" pitchFamily="18" charset="0"/>
                              </a:rPr>
                            </m:ctrlPr>
                          </m:sSubPr>
                          <m:e>
                            <m:r>
                              <a:rPr lang="en-GB" sz="3129" i="1">
                                <a:solidFill>
                                  <a:schemeClr val="tx1"/>
                                </a:solidFill>
                                <a:latin typeface="Cambria Math" panose="02040503050406030204" pitchFamily="18" charset="0"/>
                              </a:rPr>
                              <m:t>𝑘</m:t>
                            </m:r>
                          </m:e>
                          <m:sub>
                            <m:r>
                              <a:rPr lang="en-GB" sz="3129" i="1">
                                <a:solidFill>
                                  <a:schemeClr val="tx1"/>
                                </a:solidFill>
                                <a:latin typeface="Cambria Math" panose="02040503050406030204" pitchFamily="18" charset="0"/>
                              </a:rPr>
                              <m:t>𝐴</m:t>
                            </m:r>
                          </m:sub>
                        </m:sSub>
                        <m:r>
                          <a:rPr lang="en-GB" sz="3129" i="1">
                            <a:solidFill>
                              <a:schemeClr val="tx1"/>
                            </a:solidFill>
                            <a:latin typeface="Cambria Math" panose="02040503050406030204" pitchFamily="18" charset="0"/>
                          </a:rPr>
                          <m:t>=1</m:t>
                        </m:r>
                      </m:oMath>
                    </m:oMathPara>
                  </a14:m>
                  <a:endParaRPr lang="en-GB" sz="3129" dirty="0">
                    <a:solidFill>
                      <a:schemeClr val="tx1"/>
                    </a:solidFill>
                  </a:endParaRPr>
                </a:p>
              </p:txBody>
            </p:sp>
          </mc:Choice>
          <mc:Fallback>
            <p:sp>
              <p:nvSpPr>
                <p:cNvPr id="2" name="TextBox 1">
                  <a:extLst>
                    <a:ext uri="{FF2B5EF4-FFF2-40B4-BE49-F238E27FC236}">
                      <a16:creationId xmlns:a16="http://schemas.microsoft.com/office/drawing/2014/main" id="{39D43B05-C22E-4D40-ADE4-F02070AD3E98}"/>
                    </a:ext>
                  </a:extLst>
                </p:cNvPr>
                <p:cNvSpPr txBox="1">
                  <a:spLocks noRot="1" noChangeAspect="1" noMove="1" noResize="1" noEditPoints="1" noAdjustHandles="1" noChangeArrowheads="1" noChangeShapeType="1" noTextEdit="1"/>
                </p:cNvSpPr>
                <p:nvPr/>
              </p:nvSpPr>
              <p:spPr>
                <a:xfrm>
                  <a:off x="7319204" y="2254710"/>
                  <a:ext cx="890238" cy="338584"/>
                </a:xfrm>
                <a:prstGeom prst="rect">
                  <a:avLst/>
                </a:prstGeom>
                <a:blipFill>
                  <a:blip r:embed="rId5"/>
                  <a:stretch>
                    <a:fillRect/>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61" name="TextBox 60">
                  <a:extLst>
                    <a:ext uri="{FF2B5EF4-FFF2-40B4-BE49-F238E27FC236}">
                      <a16:creationId xmlns:a16="http://schemas.microsoft.com/office/drawing/2014/main" id="{906A3836-226A-4217-B738-6D83D175FA1D}"/>
                    </a:ext>
                  </a:extLst>
                </p:cNvPr>
                <p:cNvSpPr txBox="1"/>
                <p:nvPr/>
              </p:nvSpPr>
              <p:spPr>
                <a:xfrm>
                  <a:off x="8281407" y="2257423"/>
                  <a:ext cx="911157" cy="33858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GB" sz="3129" i="1" smtClean="0">
                                <a:solidFill>
                                  <a:schemeClr val="tx1"/>
                                </a:solidFill>
                                <a:latin typeface="Cambria Math" panose="02040503050406030204" pitchFamily="18" charset="0"/>
                              </a:rPr>
                            </m:ctrlPr>
                          </m:sSubPr>
                          <m:e>
                            <m:r>
                              <a:rPr lang="en-GB" sz="3129" i="1">
                                <a:solidFill>
                                  <a:schemeClr val="tx1"/>
                                </a:solidFill>
                                <a:latin typeface="Cambria Math" panose="02040503050406030204" pitchFamily="18" charset="0"/>
                              </a:rPr>
                              <m:t>𝑘</m:t>
                            </m:r>
                          </m:e>
                          <m:sub>
                            <m:r>
                              <a:rPr lang="en-GB" sz="3129" i="1">
                                <a:solidFill>
                                  <a:schemeClr val="tx1"/>
                                </a:solidFill>
                                <a:latin typeface="Cambria Math" panose="02040503050406030204" pitchFamily="18" charset="0"/>
                              </a:rPr>
                              <m:t>𝐵</m:t>
                            </m:r>
                          </m:sub>
                        </m:sSub>
                        <m:r>
                          <a:rPr lang="en-GB" sz="3129" i="1">
                            <a:solidFill>
                              <a:schemeClr val="tx1"/>
                            </a:solidFill>
                            <a:latin typeface="Cambria Math" panose="02040503050406030204" pitchFamily="18" charset="0"/>
                          </a:rPr>
                          <m:t>=4</m:t>
                        </m:r>
                      </m:oMath>
                    </m:oMathPara>
                  </a14:m>
                  <a:endParaRPr lang="en-GB" sz="3129" dirty="0">
                    <a:solidFill>
                      <a:schemeClr val="tx1"/>
                    </a:solidFill>
                  </a:endParaRPr>
                </a:p>
              </p:txBody>
            </p:sp>
          </mc:Choice>
          <mc:Fallback>
            <p:sp>
              <p:nvSpPr>
                <p:cNvPr id="61" name="TextBox 60">
                  <a:extLst>
                    <a:ext uri="{FF2B5EF4-FFF2-40B4-BE49-F238E27FC236}">
                      <a16:creationId xmlns:a16="http://schemas.microsoft.com/office/drawing/2014/main" id="{906A3836-226A-4217-B738-6D83D175FA1D}"/>
                    </a:ext>
                  </a:extLst>
                </p:cNvPr>
                <p:cNvSpPr txBox="1">
                  <a:spLocks noRot="1" noChangeAspect="1" noMove="1" noResize="1" noEditPoints="1" noAdjustHandles="1" noChangeArrowheads="1" noChangeShapeType="1" noTextEdit="1"/>
                </p:cNvSpPr>
                <p:nvPr/>
              </p:nvSpPr>
              <p:spPr>
                <a:xfrm>
                  <a:off x="8281407" y="2257423"/>
                  <a:ext cx="911157" cy="338584"/>
                </a:xfrm>
                <a:prstGeom prst="rect">
                  <a:avLst/>
                </a:prstGeom>
                <a:blipFill>
                  <a:blip r:embed="rId6"/>
                  <a:stretch>
                    <a:fillRect/>
                  </a:stretch>
                </a:blipFill>
              </p:spPr>
              <p:txBody>
                <a:bodyPr/>
                <a:lstStyle/>
                <a:p>
                  <a:r>
                    <a:rPr lang="en-GB">
                      <a:noFill/>
                    </a:rPr>
                    <a:t> </a:t>
                  </a:r>
                </a:p>
              </p:txBody>
            </p:sp>
          </mc:Fallback>
        </mc:AlternateContent>
      </p:grpSp>
    </p:spTree>
    <p:extLst>
      <p:ext uri="{BB962C8B-B14F-4D97-AF65-F5344CB8AC3E}">
        <p14:creationId xmlns:p14="http://schemas.microsoft.com/office/powerpoint/2010/main" val="1446492429"/>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DF2D40A3A1C8642988A651B1ED39623" ma:contentTypeVersion="16" ma:contentTypeDescription="Create a new document." ma:contentTypeScope="" ma:versionID="4ce34b00d6c3aff9017019a844aaf3f3">
  <xsd:schema xmlns:xsd="http://www.w3.org/2001/XMLSchema" xmlns:xs="http://www.w3.org/2001/XMLSchema" xmlns:p="http://schemas.microsoft.com/office/2006/metadata/properties" xmlns:ns3="5acde16a-ba3e-47db-ada8-7cd7fdb7807b" xmlns:ns4="4d9e80ff-905f-4833-945e-5794c4d26dd9" targetNamespace="http://schemas.microsoft.com/office/2006/metadata/properties" ma:root="true" ma:fieldsID="e58f5e8b2bace791df80eb2757c3951d" ns3:_="" ns4:_="">
    <xsd:import namespace="5acde16a-ba3e-47db-ada8-7cd7fdb7807b"/>
    <xsd:import namespace="4d9e80ff-905f-4833-945e-5794c4d26dd9"/>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MediaServiceLocation" minOccurs="0"/>
                <xsd:element ref="ns3:_activity" minOccurs="0"/>
                <xsd:element ref="ns4:SharedWithUsers" minOccurs="0"/>
                <xsd:element ref="ns4:SharedWithDetails" minOccurs="0"/>
                <xsd:element ref="ns4:SharingHintHash"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acde16a-ba3e-47db-ada8-7cd7fdb780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dexed="true" ma:internalName="MediaServiceLocation" ma:readOnly="true">
      <xsd:simpleType>
        <xsd:restriction base="dms:Text"/>
      </xsd:simpleType>
    </xsd:element>
    <xsd:element name="_activity" ma:index="17" nillable="true" ma:displayName="_activity" ma:hidden="true" ma:internalName="_activity">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ystemTags" ma:index="22" nillable="true" ma:displayName="MediaServiceSystemTags" ma:hidden="true" ma:internalName="MediaServiceSystemTags" ma:readOnly="true">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d9e80ff-905f-4833-945e-5794c4d26dd9"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5acde16a-ba3e-47db-ada8-7cd7fdb7807b" xsi:nil="true"/>
  </documentManagement>
</p:properties>
</file>

<file path=customXml/itemProps1.xml><?xml version="1.0" encoding="utf-8"?>
<ds:datastoreItem xmlns:ds="http://schemas.openxmlformats.org/officeDocument/2006/customXml" ds:itemID="{5E2D202A-CE11-4B7B-AFDF-2EA51FB0985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acde16a-ba3e-47db-ada8-7cd7fdb7807b"/>
    <ds:schemaRef ds:uri="4d9e80ff-905f-4833-945e-5794c4d26dd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C6DD498-36E4-439C-8C75-21144F194D21}">
  <ds:schemaRefs>
    <ds:schemaRef ds:uri="http://schemas.microsoft.com/sharepoint/v3/contenttype/forms"/>
  </ds:schemaRefs>
</ds:datastoreItem>
</file>

<file path=customXml/itemProps3.xml><?xml version="1.0" encoding="utf-8"?>
<ds:datastoreItem xmlns:ds="http://schemas.openxmlformats.org/officeDocument/2006/customXml" ds:itemID="{CB998EC9-4BDB-4E3F-B5B2-2E4E6C7D3227}">
  <ds:schemaRefs>
    <ds:schemaRef ds:uri="http://schemas.microsoft.com/office/2006/documentManagement/types"/>
    <ds:schemaRef ds:uri="http://purl.org/dc/dcmitype/"/>
    <ds:schemaRef ds:uri="5acde16a-ba3e-47db-ada8-7cd7fdb7807b"/>
    <ds:schemaRef ds:uri="http://schemas.microsoft.com/office/infopath/2007/PartnerControls"/>
    <ds:schemaRef ds:uri="4d9e80ff-905f-4833-945e-5794c4d26dd9"/>
    <ds:schemaRef ds:uri="http://purl.org/dc/terms/"/>
    <ds:schemaRef ds:uri="http://purl.org/dc/elements/1.1/"/>
    <ds:schemaRef ds:uri="http://www.w3.org/XML/1998/namespace"/>
    <ds:schemaRef ds:uri="http://schemas.microsoft.com/office/2006/metadata/propertie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5708</TotalTime>
  <Words>1917</Words>
  <Application>Microsoft Office PowerPoint</Application>
  <PresentationFormat>Custom</PresentationFormat>
  <Paragraphs>255</Paragraphs>
  <Slides>43</Slides>
  <Notes>20</Notes>
  <HiddenSlides>0</HiddenSlides>
  <MMClips>0</MMClips>
  <ScaleCrop>false</ScaleCrop>
  <HeadingPairs>
    <vt:vector size="8" baseType="variant">
      <vt:variant>
        <vt:lpstr>Fonts Used</vt:lpstr>
      </vt:variant>
      <vt:variant>
        <vt:i4>16</vt:i4>
      </vt:variant>
      <vt:variant>
        <vt:lpstr>Theme</vt:lpstr>
      </vt:variant>
      <vt:variant>
        <vt:i4>1</vt:i4>
      </vt:variant>
      <vt:variant>
        <vt:lpstr>Embedded OLE Servers</vt:lpstr>
      </vt:variant>
      <vt:variant>
        <vt:i4>1</vt:i4>
      </vt:variant>
      <vt:variant>
        <vt:lpstr>Slide Titles</vt:lpstr>
      </vt:variant>
      <vt:variant>
        <vt:i4>43</vt:i4>
      </vt:variant>
    </vt:vector>
  </HeadingPairs>
  <TitlesOfParts>
    <vt:vector size="61" baseType="lpstr">
      <vt:lpstr>Arial</vt:lpstr>
      <vt:lpstr>Arial MT</vt:lpstr>
      <vt:lpstr>Bahnschrift</vt:lpstr>
      <vt:lpstr>Bahnschrift Condensed</vt:lpstr>
      <vt:lpstr>Bahnschrift Light</vt:lpstr>
      <vt:lpstr>Calibri</vt:lpstr>
      <vt:lpstr>Cambria Math</vt:lpstr>
      <vt:lpstr>Courier New</vt:lpstr>
      <vt:lpstr>Helvetica</vt:lpstr>
      <vt:lpstr>Helvetica Light</vt:lpstr>
      <vt:lpstr>Helvetica Neue</vt:lpstr>
      <vt:lpstr>Roboto</vt:lpstr>
      <vt:lpstr>Roboto Condensed</vt:lpstr>
      <vt:lpstr>Roboto Medium</vt:lpstr>
      <vt:lpstr>Trebuchet MS</vt:lpstr>
      <vt:lpstr>Wingdings</vt:lpstr>
      <vt:lpstr>White</vt:lpstr>
      <vt:lpstr>Equation</vt:lpstr>
      <vt:lpstr>(Spatial) Networks  and OpenStreetMap  ENVS456 – week 7 Gabriele Filomena </vt:lpstr>
      <vt:lpstr>Agenda</vt:lpstr>
      <vt:lpstr>Networks &amp; Graphs</vt:lpstr>
      <vt:lpstr>Network science and Complexity</vt:lpstr>
      <vt:lpstr>Graph Components</vt:lpstr>
      <vt:lpstr>PowerPoint Presentation</vt:lpstr>
      <vt:lpstr>PowerPoint Presentation</vt:lpstr>
      <vt:lpstr>Undirected graph</vt:lpstr>
      <vt:lpstr>Node Degree</vt:lpstr>
      <vt:lpstr>Unweighted Graph</vt:lpstr>
      <vt:lpstr>Distances and shortest path</vt:lpstr>
      <vt:lpstr>PowerPoint Presentation</vt:lpstr>
      <vt:lpstr>Centrality Measures</vt:lpstr>
      <vt:lpstr>PowerPoint Presentation</vt:lpstr>
      <vt:lpstr>PowerPoint Presentation</vt:lpstr>
      <vt:lpstr>Spatial Networks</vt:lpstr>
      <vt:lpstr>Network science and cities</vt:lpstr>
      <vt:lpstr>PowerPoint Presentation</vt:lpstr>
      <vt:lpstr>Primal vs Dual representations</vt:lpstr>
      <vt:lpstr>Primal vs Dual graph</vt:lpstr>
      <vt:lpstr>From Primal to Dual representation</vt:lpstr>
      <vt:lpstr>Computing deflection angles</vt:lpstr>
      <vt:lpstr>Simple graph and pseudo-nodes</vt:lpstr>
      <vt:lpstr>Centrality measures in cities</vt:lpstr>
      <vt:lpstr>Python Tools</vt:lpstr>
      <vt:lpstr>OpenStreetMap History and Quality    Readapted from Michael Szell’s slides  see https://github.com/mszell/geospatialdatascience/tree/main/unit08_openstreetmap/materials</vt:lpstr>
      <vt:lpstr>OpenStreetMap (OSM) is like Wikipedia for maps</vt:lpstr>
      <vt:lpstr>OSM is huge</vt:lpstr>
      <vt:lpstr>OSM is relatively complete</vt:lpstr>
      <vt:lpstr>OSM is relatively complete</vt:lpstr>
      <vt:lpstr>OSM is relatively accurate</vt:lpstr>
      <vt:lpstr>OSM often has much better quality than official geodata</vt:lpstr>
      <vt:lpstr>Why OSM and not Google maps?</vt:lpstr>
      <vt:lpstr>OpenStreetMap Accessing &amp; Handling OSM Data    Readapted from Michael Szell’s slides  see https://github.com/mszell/geospatialdatascience/tree/main/unit08_openstreetmap/materials</vt:lpstr>
      <vt:lpstr>OSM topological data structure</vt:lpstr>
      <vt:lpstr>The “highway” tag</vt:lpstr>
      <vt:lpstr>How to access OSM Data</vt:lpstr>
      <vt:lpstr>From browser</vt:lpstr>
      <vt:lpstr>From Overpass API</vt:lpstr>
      <vt:lpstr>Download via Overpass API</vt:lpstr>
      <vt:lpstr>From Distributors</vt:lpstr>
      <vt:lpstr>Via OSMnx (OSM + NetworkX)</vt:lpstr>
      <vt:lpstr>Sources and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Visualisation</dc:title>
  <dc:creator>Filomena, Gabriele</dc:creator>
  <cp:lastModifiedBy>Filomena, Gabriele</cp:lastModifiedBy>
  <cp:revision>102</cp:revision>
  <dcterms:modified xsi:type="dcterms:W3CDTF">2024-03-12T13:03:31Z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0x010100EDF2D40A3A1C8642988A651B1ED39623</vt:lpwstr>
  </property>
</Properties>
</file>